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5143500" type="screen16x9"/>
  <p:notesSz cx="6858000" cy="9144000"/>
  <p:embeddedFontLst>
    <p:embeddedFont>
      <p:font typeface="Comic Sans MS" panose="030F0702030302020204" pitchFamily="66" charset="0"/>
      <p:regular r:id="rId48"/>
      <p:bold r:id="rId49"/>
      <p:italic r:id="rId50"/>
      <p:boldItalic r:id="rId51"/>
    </p:embeddedFont>
    <p:embeddedFont>
      <p:font typeface="Lexend" panose="020B060402020202020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2" y="81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h6610fff17f616be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h6610fff17f616b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h6610fff17f616bec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h6610fff17f616be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h6610fff17f616bec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h6610fff17f616be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h6610fff17f616bec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h6610fff17f616be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fa4ca45b3c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fa4ca45b3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fa4ca45b3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fa4ca45b3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09c563cb1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09c563cb1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fa4ca45b3c_0_3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fa4ca45b3c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a4ca45b3c_0_2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fa4ca45b3c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fa4ca45b3c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fa4ca45b3c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a8d63dc2c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a8d63dc2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409c563cb1e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409c563cb1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a4ca45b3c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fa4ca45b3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fa84a4121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fa84a4121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409c563cb1e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409c563cb1e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409c563cb1e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409c563cb1e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fa4ca45b3c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fa4ca45b3c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fa4ca45b3c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fa4ca45b3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fa4ca45b3c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fa4ca45b3c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fa4ca45b3c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fa4ca45b3c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a4ca45b3c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fa4ca45b3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fa4ca45b3c_0_2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fa4ca45b3c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fa4ca45b3c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fa4ca45b3c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fa4ca45b3c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fa4ca45b3c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fa4ca45b3c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fa4ca45b3c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fa4ca45b3c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fa4ca45b3c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fa4ca45b3c_0_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fa4ca45b3c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3fa4ca45b3c_0_1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3fa4ca45b3c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fa4ca45b3c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fa4ca45b3c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fa4ca45b3c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fa4ca45b3c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fa4ca45b3c_0_1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fa4ca45b3c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fa4ca45b3c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fa4ca45b3c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fa4ca45b3c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fa4ca45b3c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fa4ca45b3c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3fa4ca45b3c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fa4ca45b3c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fa4ca45b3c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fa4ca45b3c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3fa4ca45b3c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fa4ca45b3c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fa4ca45b3c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fa4ca45b3c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fa4ca45b3c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fa4ca45b3c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3fa4ca45b3c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fa4ca45b3c_0_1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3fa4ca45b3c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fa4ca45b3c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3fa4ca45b3c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fa4ca45b3c_0_2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3fa4ca45b3c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3fa4ca45b3c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3fa4ca45b3c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fa4ca45b3c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fa4ca45b3c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r="54833"/>
          <a:stretch/>
        </p:blipFill>
        <p:spPr>
          <a:xfrm>
            <a:off x="4734100" y="195200"/>
            <a:ext cx="3437475" cy="339925"/>
          </a:xfrm>
          <a:prstGeom prst="rect">
            <a:avLst/>
          </a:prstGeom>
          <a:noFill/>
          <a:ln>
            <a:noFill/>
          </a:ln>
        </p:spPr>
      </p:pic>
      <p:pic>
        <p:nvPicPr>
          <p:cNvPr id="55" name="Google Shape;55;p13"/>
          <p:cNvPicPr preferRelativeResize="0"/>
          <p:nvPr/>
        </p:nvPicPr>
        <p:blipFill rotWithShape="1">
          <a:blip r:embed="rId3">
            <a:alphaModFix/>
          </a:blip>
          <a:srcRect l="45755"/>
          <a:stretch/>
        </p:blipFill>
        <p:spPr>
          <a:xfrm>
            <a:off x="4284301" y="577825"/>
            <a:ext cx="4128377" cy="339925"/>
          </a:xfrm>
          <a:prstGeom prst="rect">
            <a:avLst/>
          </a:prstGeom>
          <a:noFill/>
          <a:ln>
            <a:noFill/>
          </a:ln>
        </p:spPr>
      </p:pic>
      <p:pic>
        <p:nvPicPr>
          <p:cNvPr id="56" name="Google Shape;56;p13"/>
          <p:cNvPicPr preferRelativeResize="0"/>
          <p:nvPr/>
        </p:nvPicPr>
        <p:blipFill>
          <a:blip r:embed="rId4">
            <a:alphaModFix/>
          </a:blip>
          <a:stretch>
            <a:fillRect/>
          </a:stretch>
        </p:blipFill>
        <p:spPr>
          <a:xfrm>
            <a:off x="5391555" y="1083525"/>
            <a:ext cx="2037324" cy="242950"/>
          </a:xfrm>
          <a:prstGeom prst="rect">
            <a:avLst/>
          </a:prstGeom>
          <a:noFill/>
          <a:ln>
            <a:noFill/>
          </a:ln>
        </p:spPr>
      </p:pic>
      <p:pic>
        <p:nvPicPr>
          <p:cNvPr id="57" name="Google Shape;57;p13"/>
          <p:cNvPicPr preferRelativeResize="0"/>
          <p:nvPr/>
        </p:nvPicPr>
        <p:blipFill rotWithShape="1">
          <a:blip r:embed="rId5">
            <a:alphaModFix/>
          </a:blip>
          <a:srcRect b="-3864"/>
          <a:stretch/>
        </p:blipFill>
        <p:spPr>
          <a:xfrm>
            <a:off x="294825" y="195200"/>
            <a:ext cx="3046001" cy="4529150"/>
          </a:xfrm>
          <a:prstGeom prst="rect">
            <a:avLst/>
          </a:prstGeom>
          <a:noFill/>
          <a:ln w="76200" cap="flat" cmpd="sng">
            <a:solidFill>
              <a:srgbClr val="CC0000"/>
            </a:solidFill>
            <a:prstDash val="solid"/>
            <a:round/>
            <a:headEnd type="none" w="sm" len="sm"/>
            <a:tailEnd type="none" w="sm" len="sm"/>
          </a:ln>
        </p:spPr>
      </p:pic>
      <p:sp>
        <p:nvSpPr>
          <p:cNvPr id="58" name="Google Shape;58;p13"/>
          <p:cNvSpPr txBox="1"/>
          <p:nvPr/>
        </p:nvSpPr>
        <p:spPr>
          <a:xfrm>
            <a:off x="4343575" y="2335350"/>
            <a:ext cx="4009800" cy="816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dk1"/>
                </a:solidFill>
                <a:latin typeface="Lexend"/>
                <a:ea typeface="Lexend"/>
                <a:cs typeface="Lexend"/>
                <a:sym typeface="Lexend"/>
              </a:rPr>
              <a:t>Our Ancestors &amp; the German Language in Medina County</a:t>
            </a:r>
            <a:endParaRPr sz="1800" b="1">
              <a:solidFill>
                <a:schemeClr val="dk1"/>
              </a:solidFill>
              <a:latin typeface="Lexend"/>
              <a:ea typeface="Lexend"/>
              <a:cs typeface="Lexend"/>
              <a:sym typeface="Lexend"/>
            </a:endParaRPr>
          </a:p>
        </p:txBody>
      </p:sp>
      <p:sp>
        <p:nvSpPr>
          <p:cNvPr id="59" name="Google Shape;59;p13"/>
          <p:cNvSpPr txBox="1"/>
          <p:nvPr/>
        </p:nvSpPr>
        <p:spPr>
          <a:xfrm>
            <a:off x="5717750" y="3570075"/>
            <a:ext cx="1962300" cy="59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  </a:t>
            </a:r>
            <a:r>
              <a:rPr lang="en" sz="1300">
                <a:solidFill>
                  <a:schemeClr val="dk2"/>
                </a:solidFill>
                <a:latin typeface="Lexend"/>
                <a:ea typeface="Lexend"/>
                <a:cs typeface="Lexend"/>
                <a:sym typeface="Lexend"/>
              </a:rPr>
              <a:t>By</a:t>
            </a:r>
            <a:endParaRPr sz="1300">
              <a:solidFill>
                <a:schemeClr val="dk2"/>
              </a:solidFill>
              <a:latin typeface="Lexend"/>
              <a:ea typeface="Lexend"/>
              <a:cs typeface="Lexend"/>
              <a:sym typeface="Lexend"/>
            </a:endParaRPr>
          </a:p>
          <a:p>
            <a:pPr marL="0" lvl="0" indent="0" algn="l" rtl="0">
              <a:spcBef>
                <a:spcPts val="0"/>
              </a:spcBef>
              <a:spcAft>
                <a:spcPts val="0"/>
              </a:spcAft>
              <a:buNone/>
            </a:pPr>
            <a:r>
              <a:rPr lang="en" sz="1300">
                <a:solidFill>
                  <a:schemeClr val="dk2"/>
                </a:solidFill>
                <a:latin typeface="Lexend"/>
                <a:ea typeface="Lexend"/>
                <a:cs typeface="Lexend"/>
                <a:sym typeface="Lexend"/>
              </a:rPr>
              <a:t>Elaine Wiemers Coyle</a:t>
            </a:r>
            <a:endParaRPr sz="1300">
              <a:solidFill>
                <a:schemeClr val="dk2"/>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p:nvPr/>
        </p:nvSpPr>
        <p:spPr>
          <a:xfrm>
            <a:off x="789150" y="293400"/>
            <a:ext cx="7786500" cy="455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2"/>
                </a:solidFill>
                <a:latin typeface="Lexend"/>
                <a:ea typeface="Lexend"/>
                <a:cs typeface="Lexend"/>
                <a:sym typeface="Lexend"/>
              </a:rPr>
              <a:t>Dear Viewer,</a:t>
            </a:r>
            <a:endParaRPr sz="1500">
              <a:solidFill>
                <a:schemeClr val="dk2"/>
              </a:solidFill>
              <a:latin typeface="Lexend"/>
              <a:ea typeface="Lexend"/>
              <a:cs typeface="Lexend"/>
              <a:sym typeface="Lexend"/>
            </a:endParaRPr>
          </a:p>
          <a:p>
            <a:pPr marL="0" lvl="0" indent="0" algn="l" rtl="0">
              <a:spcBef>
                <a:spcPts val="0"/>
              </a:spcBef>
              <a:spcAft>
                <a:spcPts val="0"/>
              </a:spcAft>
              <a:buNone/>
            </a:pPr>
            <a:endParaRPr sz="1500">
              <a:solidFill>
                <a:schemeClr val="dk2"/>
              </a:solidFill>
              <a:latin typeface="Lexend"/>
              <a:ea typeface="Lexend"/>
              <a:cs typeface="Lexend"/>
              <a:sym typeface="Lexend"/>
            </a:endParaRPr>
          </a:p>
          <a:p>
            <a:pPr marL="0" lvl="0" indent="0" algn="l" rtl="0">
              <a:spcBef>
                <a:spcPts val="0"/>
              </a:spcBef>
              <a:spcAft>
                <a:spcPts val="0"/>
              </a:spcAft>
              <a:buNone/>
            </a:pPr>
            <a:r>
              <a:rPr lang="en" sz="1500">
                <a:solidFill>
                  <a:schemeClr val="dk2"/>
                </a:solidFill>
                <a:latin typeface="Lexend"/>
                <a:ea typeface="Lexend"/>
                <a:cs typeface="Lexend"/>
                <a:sym typeface="Lexend"/>
              </a:rPr>
              <a:t>I began the slideshow speaking German, explaining how I am related to the Wiemers Family.  I later explained in English that Sherri Grell (this year’s chairperson) asked me to present at the Wiemers Reunion and teach everyone a little bit of German.  Sadly, I am not a fluent German speaker, but I do speak it as much as I can.  </a:t>
            </a:r>
            <a:endParaRPr sz="1500">
              <a:solidFill>
                <a:schemeClr val="dk2"/>
              </a:solidFill>
              <a:latin typeface="Lexend"/>
              <a:ea typeface="Lexend"/>
              <a:cs typeface="Lexend"/>
              <a:sym typeface="Lexend"/>
            </a:endParaRPr>
          </a:p>
          <a:p>
            <a:pPr marL="0" lvl="0" indent="0" algn="l" rtl="0">
              <a:spcBef>
                <a:spcPts val="0"/>
              </a:spcBef>
              <a:spcAft>
                <a:spcPts val="0"/>
              </a:spcAft>
              <a:buNone/>
            </a:pPr>
            <a:endParaRPr sz="1500">
              <a:solidFill>
                <a:schemeClr val="dk2"/>
              </a:solidFill>
              <a:latin typeface="Lexend"/>
              <a:ea typeface="Lexend"/>
              <a:cs typeface="Lexend"/>
              <a:sym typeface="Lexend"/>
            </a:endParaRPr>
          </a:p>
          <a:p>
            <a:pPr marL="0" lvl="0" indent="0" algn="l" rtl="0">
              <a:spcBef>
                <a:spcPts val="0"/>
              </a:spcBef>
              <a:spcAft>
                <a:spcPts val="0"/>
              </a:spcAft>
              <a:buNone/>
            </a:pPr>
            <a:r>
              <a:rPr lang="en" sz="1500">
                <a:solidFill>
                  <a:schemeClr val="dk2"/>
                </a:solidFill>
                <a:latin typeface="Lexend"/>
                <a:ea typeface="Lexend"/>
                <a:cs typeface="Lexend"/>
                <a:sym typeface="Lexend"/>
              </a:rPr>
              <a:t>My father, Meryle Wiemers, went to school speaking only German.  He learned from his parents, who learned from their parents.  Pictures on the 4th slide show my relationship, being the 5th generation.  I am in the picture on the lower bottom, second from the left.   Quihi Bethlehem Lutheran Church has formed an Edelweiss Verein aus Quihi (German Club) that I teach.  We eat German food and visit (in German as much as we can) after church about once a month.  Anyone is welcome.</a:t>
            </a:r>
            <a:endParaRPr sz="1500">
              <a:solidFill>
                <a:schemeClr val="dk2"/>
              </a:solidFill>
              <a:latin typeface="Lexend"/>
              <a:ea typeface="Lexend"/>
              <a:cs typeface="Lexend"/>
              <a:sym typeface="Lexend"/>
            </a:endParaRPr>
          </a:p>
          <a:p>
            <a:pPr marL="0" lvl="0" indent="0" algn="l" rtl="0">
              <a:spcBef>
                <a:spcPts val="0"/>
              </a:spcBef>
              <a:spcAft>
                <a:spcPts val="0"/>
              </a:spcAft>
              <a:buNone/>
            </a:pPr>
            <a:endParaRPr sz="1500">
              <a:solidFill>
                <a:schemeClr val="dk2"/>
              </a:solidFill>
              <a:latin typeface="Lexend"/>
              <a:ea typeface="Lexend"/>
              <a:cs typeface="Lexend"/>
              <a:sym typeface="Lexend"/>
            </a:endParaRPr>
          </a:p>
          <a:p>
            <a:pPr marL="0" lvl="0" indent="0" algn="l" rtl="0">
              <a:spcBef>
                <a:spcPts val="0"/>
              </a:spcBef>
              <a:spcAft>
                <a:spcPts val="0"/>
              </a:spcAft>
              <a:buNone/>
            </a:pPr>
            <a:r>
              <a:rPr lang="en" sz="1500">
                <a:solidFill>
                  <a:schemeClr val="dk2"/>
                </a:solidFill>
                <a:latin typeface="Lexend"/>
                <a:ea typeface="Lexend"/>
                <a:cs typeface="Lexend"/>
                <a:sym typeface="Lexend"/>
              </a:rPr>
              <a:t>Purposes for this slideshow are listed on the next two slides.  </a:t>
            </a:r>
            <a:endParaRPr sz="1500">
              <a:solidFill>
                <a:schemeClr val="dk2"/>
              </a:solidFill>
              <a:latin typeface="Lexend"/>
              <a:ea typeface="Lexend"/>
              <a:cs typeface="Lexend"/>
              <a:sym typeface="Lexend"/>
            </a:endParaRPr>
          </a:p>
          <a:p>
            <a:pPr marL="0" lvl="0" indent="0" algn="l" rtl="0">
              <a:spcBef>
                <a:spcPts val="0"/>
              </a:spcBef>
              <a:spcAft>
                <a:spcPts val="0"/>
              </a:spcAft>
              <a:buNone/>
            </a:pPr>
            <a:endParaRPr sz="1500">
              <a:solidFill>
                <a:schemeClr val="dk2"/>
              </a:solidFill>
              <a:latin typeface="Lexend"/>
              <a:ea typeface="Lexend"/>
              <a:cs typeface="Lexend"/>
              <a:sym typeface="Lexend"/>
            </a:endParaRPr>
          </a:p>
          <a:p>
            <a:pPr marL="0" lvl="0" indent="0" algn="l" rtl="0">
              <a:spcBef>
                <a:spcPts val="0"/>
              </a:spcBef>
              <a:spcAft>
                <a:spcPts val="0"/>
              </a:spcAft>
              <a:buNone/>
            </a:pPr>
            <a:r>
              <a:rPr lang="en" sz="1500">
                <a:solidFill>
                  <a:schemeClr val="dk2"/>
                </a:solidFill>
                <a:latin typeface="Lexend"/>
                <a:ea typeface="Lexend"/>
                <a:cs typeface="Lexend"/>
                <a:sym typeface="Lexend"/>
              </a:rPr>
              <a:t>Elaine (Wiemers) Coyle</a:t>
            </a:r>
            <a:endParaRPr sz="1500">
              <a:solidFill>
                <a:schemeClr val="dk2"/>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br>
              <a:rPr lang="en" sz="1500">
                <a:solidFill>
                  <a:schemeClr val="dk2"/>
                </a:solidFill>
                <a:latin typeface="Lexend"/>
                <a:ea typeface="Lexend"/>
                <a:cs typeface="Lexend"/>
                <a:sym typeface="Lexend"/>
              </a:rPr>
            </a:br>
            <a:endParaRPr sz="15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p:nvPr/>
        </p:nvSpPr>
        <p:spPr>
          <a:xfrm>
            <a:off x="420300" y="236650"/>
            <a:ext cx="8583300" cy="457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2"/>
                </a:solidFill>
                <a:latin typeface="Lexend"/>
                <a:ea typeface="Lexend"/>
                <a:cs typeface="Lexend"/>
                <a:sym typeface="Lexend"/>
              </a:rPr>
              <a:t>The purposes of this slide show are as follows:</a:t>
            </a:r>
            <a:endParaRPr sz="1500">
              <a:solidFill>
                <a:schemeClr val="dk2"/>
              </a:solidFill>
              <a:latin typeface="Lexend"/>
              <a:ea typeface="Lexend"/>
              <a:cs typeface="Lexend"/>
              <a:sym typeface="Lexend"/>
            </a:endParaRPr>
          </a:p>
          <a:p>
            <a:pPr marL="0" lvl="0" indent="0" algn="l" rtl="0">
              <a:spcBef>
                <a:spcPts val="0"/>
              </a:spcBef>
              <a:spcAft>
                <a:spcPts val="0"/>
              </a:spcAft>
              <a:buNone/>
            </a:pPr>
            <a:endParaRPr sz="1500">
              <a:solidFill>
                <a:schemeClr val="dk2"/>
              </a:solidFill>
              <a:latin typeface="Lexend"/>
              <a:ea typeface="Lexend"/>
              <a:cs typeface="Lexend"/>
              <a:sym typeface="Lexend"/>
            </a:endParaRPr>
          </a:p>
          <a:p>
            <a:pPr marL="457200" lvl="0"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To learn about our ancestors’ language that was brought to America when they immigrated in 1851.</a:t>
            </a:r>
            <a:endParaRPr sz="1500">
              <a:solidFill>
                <a:schemeClr val="dk2"/>
              </a:solidFill>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Johann Wiemers and Aalke Gerdes families immigrated speaking Plattdeutsch (Low German).</a:t>
            </a:r>
            <a:endParaRPr sz="1500">
              <a:solidFill>
                <a:schemeClr val="dk2"/>
              </a:solidFill>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Their language changed and created new dialects in order to communicate with the people around Medina County, i.e., Alsatian, Hochdeutsch, Plattdeutsch, and English.  (Map showed where different dialects are in Germany.)</a:t>
            </a:r>
            <a:endParaRPr sz="1500">
              <a:solidFill>
                <a:schemeClr val="dk2"/>
              </a:solidFill>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Show timeline of Medina County (1845-1877).</a:t>
            </a:r>
            <a:endParaRPr sz="1500">
              <a:solidFill>
                <a:schemeClr val="dk2"/>
              </a:solidFill>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Explain TTU Professor Dr. Maike Rocker’s visit to Quihi and interviews.</a:t>
            </a:r>
            <a:endParaRPr sz="1500">
              <a:solidFill>
                <a:schemeClr val="dk2"/>
              </a:solidFill>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Understanding the difference between Germanic and Romantic Languages.  Many English and German words sound familiar because both languages are Germanic.</a:t>
            </a:r>
            <a:endParaRPr sz="1500">
              <a:solidFill>
                <a:schemeClr val="dk2"/>
              </a:solidFill>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There was no unified language in 1850 in Germany, however Hochdeutsch (High German) was the primary written German language.  In 1901 (50 years after they arrived in TX) Germany officially made Hochdeutsch the unified language, but many Germans spoke dialects in all areas until around 1950.  </a:t>
            </a:r>
            <a:endParaRPr sz="1500">
              <a:solidFill>
                <a:schemeClr val="dk2"/>
              </a:solidFill>
              <a:latin typeface="Lexend"/>
              <a:ea typeface="Lexend"/>
              <a:cs typeface="Lexend"/>
              <a:sym typeface="Lexend"/>
            </a:endParaRPr>
          </a:p>
          <a:p>
            <a:pPr marL="457200" lvl="0" indent="-323850" algn="l" rtl="0">
              <a:spcBef>
                <a:spcPts val="0"/>
              </a:spcBef>
              <a:spcAft>
                <a:spcPts val="0"/>
              </a:spcAft>
              <a:buClr>
                <a:schemeClr val="dk2"/>
              </a:buClr>
              <a:buSzPts val="1500"/>
              <a:buFont typeface="Lexend"/>
              <a:buChar char="●"/>
            </a:pPr>
            <a:r>
              <a:rPr lang="en" sz="1500">
                <a:solidFill>
                  <a:schemeClr val="dk2"/>
                </a:solidFill>
                <a:latin typeface="Lexend"/>
                <a:ea typeface="Lexend"/>
                <a:cs typeface="Lexend"/>
                <a:sym typeface="Lexend"/>
              </a:rPr>
              <a:t>To show where the Wiemers settled in Medina County, viewing several maps.</a:t>
            </a:r>
            <a:endParaRPr sz="1500">
              <a:solidFill>
                <a:schemeClr val="dk2"/>
              </a:solidFill>
              <a:latin typeface="Lexend"/>
              <a:ea typeface="Lexend"/>
              <a:cs typeface="Lexend"/>
              <a:sym typeface="Lexend"/>
            </a:endParaRPr>
          </a:p>
          <a:p>
            <a:pPr marL="457200" lvl="0" indent="0" algn="l" rtl="0">
              <a:spcBef>
                <a:spcPts val="0"/>
              </a:spcBef>
              <a:spcAft>
                <a:spcPts val="0"/>
              </a:spcAft>
              <a:buNone/>
            </a:pPr>
            <a:endParaRPr sz="1500">
              <a:solidFill>
                <a:schemeClr val="dk2"/>
              </a:solidFill>
              <a:latin typeface="Lexend"/>
              <a:ea typeface="Lexend"/>
              <a:cs typeface="Lexend"/>
              <a:sym typeface="Lexe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subTitle" idx="1"/>
          </p:nvPr>
        </p:nvSpPr>
        <p:spPr>
          <a:xfrm>
            <a:off x="311700" y="315075"/>
            <a:ext cx="8520600" cy="4191300"/>
          </a:xfrm>
          <a:prstGeom prst="rect">
            <a:avLst/>
          </a:prstGeom>
        </p:spPr>
        <p:txBody>
          <a:bodyPr spcFirstLastPara="1" wrap="square" lIns="91425" tIns="91425" rIns="91425" bIns="91425" anchor="t" anchorCtr="0">
            <a:normAutofit lnSpcReduction="20000"/>
          </a:bodyPr>
          <a:lstStyle/>
          <a:p>
            <a:pPr marL="457200" lvl="0" indent="-323850" algn="l" rtl="0">
              <a:spcBef>
                <a:spcPts val="0"/>
              </a:spcBef>
              <a:spcAft>
                <a:spcPts val="0"/>
              </a:spcAft>
              <a:buClr>
                <a:schemeClr val="dk2"/>
              </a:buClr>
              <a:buSzPts val="1500"/>
              <a:buFont typeface="Lexend"/>
              <a:buChar char="●"/>
            </a:pPr>
            <a:r>
              <a:rPr lang="en" sz="1500">
                <a:latin typeface="Lexend"/>
                <a:ea typeface="Lexend"/>
                <a:cs typeface="Lexend"/>
                <a:sym typeface="Lexend"/>
              </a:rPr>
              <a:t>Hardships from the Aalke Gerdes family enroute to Germany, including two of her younger brothers being buried at sea and her mother passing 2 years after arrival in Texas. </a:t>
            </a:r>
            <a:endParaRPr sz="1500">
              <a:latin typeface="Lexend"/>
              <a:ea typeface="Lexend"/>
              <a:cs typeface="Lexend"/>
              <a:sym typeface="Lexend"/>
            </a:endParaRPr>
          </a:p>
          <a:p>
            <a:pPr marL="457200" lvl="0" indent="-323850" algn="l" rtl="0">
              <a:spcBef>
                <a:spcPts val="0"/>
              </a:spcBef>
              <a:spcAft>
                <a:spcPts val="0"/>
              </a:spcAft>
              <a:buClr>
                <a:schemeClr val="dk2"/>
              </a:buClr>
              <a:buSzPts val="1500"/>
              <a:buFont typeface="Lexend"/>
              <a:buChar char="●"/>
            </a:pPr>
            <a:r>
              <a:rPr lang="en" sz="1500">
                <a:latin typeface="Lexend"/>
                <a:ea typeface="Lexend"/>
                <a:cs typeface="Lexend"/>
                <a:sym typeface="Lexend"/>
              </a:rPr>
              <a:t>Reasons to learn a little German.</a:t>
            </a:r>
            <a:endParaRPr sz="1500">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latin typeface="Lexend"/>
                <a:ea typeface="Lexend"/>
                <a:cs typeface="Lexend"/>
                <a:sym typeface="Lexend"/>
              </a:rPr>
              <a:t>Our ancestors spoke it.</a:t>
            </a:r>
            <a:endParaRPr sz="1500">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latin typeface="Lexend"/>
                <a:ea typeface="Lexend"/>
                <a:cs typeface="Lexend"/>
                <a:sym typeface="Lexend"/>
              </a:rPr>
              <a:t>Read some historical documents (baptism, tombstones, church records).</a:t>
            </a:r>
            <a:endParaRPr sz="1500">
              <a:latin typeface="Lexend"/>
              <a:ea typeface="Lexend"/>
              <a:cs typeface="Lexend"/>
              <a:sym typeface="Lexend"/>
            </a:endParaRPr>
          </a:p>
          <a:p>
            <a:pPr marL="914400" lvl="1" indent="-323850" algn="l" rtl="0">
              <a:spcBef>
                <a:spcPts val="0"/>
              </a:spcBef>
              <a:spcAft>
                <a:spcPts val="0"/>
              </a:spcAft>
              <a:buClr>
                <a:schemeClr val="dk2"/>
              </a:buClr>
              <a:buSzPts val="1500"/>
              <a:buFont typeface="Lexend"/>
              <a:buChar char="○"/>
            </a:pPr>
            <a:r>
              <a:rPr lang="en" sz="1500">
                <a:latin typeface="Lexend"/>
                <a:ea typeface="Lexend"/>
                <a:cs typeface="Lexend"/>
                <a:sym typeface="Lexend"/>
              </a:rPr>
              <a:t>Fun and Travel</a:t>
            </a:r>
            <a:endParaRPr sz="1500">
              <a:latin typeface="Lexend"/>
              <a:ea typeface="Lexend"/>
              <a:cs typeface="Lexend"/>
              <a:sym typeface="Lexend"/>
            </a:endParaRPr>
          </a:p>
          <a:p>
            <a:pPr marL="457200" lvl="0" indent="-323850" algn="l" rtl="0">
              <a:spcBef>
                <a:spcPts val="0"/>
              </a:spcBef>
              <a:spcAft>
                <a:spcPts val="0"/>
              </a:spcAft>
              <a:buClr>
                <a:schemeClr val="dk2"/>
              </a:buClr>
              <a:buSzPts val="1500"/>
              <a:buFont typeface="Lexend"/>
              <a:buChar char="●"/>
            </a:pPr>
            <a:r>
              <a:rPr lang="en" sz="1500">
                <a:latin typeface="Lexend"/>
                <a:ea typeface="Lexend"/>
                <a:cs typeface="Lexend"/>
                <a:sym typeface="Lexend"/>
              </a:rPr>
              <a:t>Speak some simple German words and phrases, using common German pronunciations. </a:t>
            </a:r>
            <a:endParaRPr sz="1500">
              <a:latin typeface="Lexend"/>
              <a:ea typeface="Lexend"/>
              <a:cs typeface="Lexend"/>
              <a:sym typeface="Lexend"/>
            </a:endParaRPr>
          </a:p>
          <a:p>
            <a:pPr marL="457200" lvl="0" indent="-323850" algn="l" rtl="0">
              <a:spcBef>
                <a:spcPts val="0"/>
              </a:spcBef>
              <a:spcAft>
                <a:spcPts val="0"/>
              </a:spcAft>
              <a:buClr>
                <a:schemeClr val="dk1"/>
              </a:buClr>
              <a:buSzPts val="1500"/>
              <a:buFont typeface="Lexend"/>
              <a:buChar char="●"/>
            </a:pPr>
            <a:r>
              <a:rPr lang="en" sz="1500">
                <a:latin typeface="Lexend"/>
                <a:ea typeface="Lexend"/>
                <a:cs typeface="Lexend"/>
                <a:sym typeface="Lexend"/>
              </a:rPr>
              <a:t>Recite an early 1900 German meal prayer and a German playground rhyme that Meryle (my father) spoke many times.</a:t>
            </a:r>
            <a:endParaRPr sz="1500">
              <a:latin typeface="Lexend"/>
              <a:ea typeface="Lexend"/>
              <a:cs typeface="Lexend"/>
              <a:sym typeface="Lexend"/>
            </a:endParaRPr>
          </a:p>
          <a:p>
            <a:pPr marL="457200" lvl="0" indent="-323850" algn="l" rtl="0">
              <a:spcBef>
                <a:spcPts val="0"/>
              </a:spcBef>
              <a:spcAft>
                <a:spcPts val="0"/>
              </a:spcAft>
              <a:buClr>
                <a:schemeClr val="dk1"/>
              </a:buClr>
              <a:buSzPts val="1500"/>
              <a:buFont typeface="Lexend"/>
              <a:buChar char="●"/>
            </a:pPr>
            <a:r>
              <a:rPr lang="en" sz="1500">
                <a:latin typeface="Lexend"/>
                <a:ea typeface="Lexend"/>
                <a:cs typeface="Lexend"/>
                <a:sym typeface="Lexend"/>
              </a:rPr>
              <a:t>Learning that all Nouns are capitalized within a sentence.  </a:t>
            </a:r>
            <a:endParaRPr sz="1500">
              <a:latin typeface="Lexend"/>
              <a:ea typeface="Lexend"/>
              <a:cs typeface="Lexend"/>
              <a:sym typeface="Lexend"/>
            </a:endParaRPr>
          </a:p>
          <a:p>
            <a:pPr marL="457200" lvl="0" indent="-323850" algn="l" rtl="0">
              <a:spcBef>
                <a:spcPts val="0"/>
              </a:spcBef>
              <a:spcAft>
                <a:spcPts val="0"/>
              </a:spcAft>
              <a:buClr>
                <a:schemeClr val="dk1"/>
              </a:buClr>
              <a:buSzPts val="1500"/>
              <a:buFont typeface="Lexend"/>
              <a:buChar char="●"/>
            </a:pPr>
            <a:r>
              <a:rPr lang="en" sz="1500">
                <a:latin typeface="Lexend"/>
                <a:ea typeface="Lexend"/>
                <a:cs typeface="Lexend"/>
                <a:sym typeface="Lexend"/>
              </a:rPr>
              <a:t>Participate in a little Trivia Questionnaire for fun.</a:t>
            </a: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0" algn="l" rtl="0">
              <a:spcBef>
                <a:spcPts val="0"/>
              </a:spcBef>
              <a:spcAft>
                <a:spcPts val="0"/>
              </a:spcAft>
              <a:buNone/>
            </a:pPr>
            <a:r>
              <a:rPr lang="en" sz="1500">
                <a:latin typeface="Lexend"/>
                <a:ea typeface="Lexend"/>
                <a:cs typeface="Lexend"/>
                <a:sym typeface="Lexend"/>
              </a:rPr>
              <a:t>Enjoy! </a:t>
            </a:r>
            <a:endParaRPr sz="1500">
              <a:latin typeface="Lexend"/>
              <a:ea typeface="Lexend"/>
              <a:cs typeface="Lexend"/>
              <a:sym typeface="Lexend"/>
            </a:endParaRPr>
          </a:p>
          <a:p>
            <a:pPr marL="457200" lvl="0" indent="0" algn="l" rtl="0">
              <a:spcBef>
                <a:spcPts val="0"/>
              </a:spcBef>
              <a:spcAft>
                <a:spcPts val="0"/>
              </a:spcAft>
              <a:buNone/>
            </a:pPr>
            <a:r>
              <a:rPr lang="en" sz="1500">
                <a:latin typeface="Lexend"/>
                <a:ea typeface="Lexend"/>
                <a:cs typeface="Lexend"/>
                <a:sym typeface="Lexend"/>
              </a:rPr>
              <a:t>Elaine</a:t>
            </a: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457200" lvl="0" indent="0" algn="l" rtl="0">
              <a:spcBef>
                <a:spcPts val="0"/>
              </a:spcBef>
              <a:spcAft>
                <a:spcPts val="0"/>
              </a:spcAft>
              <a:buNone/>
            </a:pPr>
            <a:endParaRPr sz="1500">
              <a:latin typeface="Lexend"/>
              <a:ea typeface="Lexend"/>
              <a:cs typeface="Lexend"/>
              <a:sym typeface="Lexend"/>
            </a:endParaRPr>
          </a:p>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9" name="Google Shape;79;p17"/>
          <p:cNvPicPr preferRelativeResize="0"/>
          <p:nvPr/>
        </p:nvPicPr>
        <p:blipFill rotWithShape="1">
          <a:blip r:embed="rId3">
            <a:alphaModFix/>
          </a:blip>
          <a:srcRect r="54833"/>
          <a:stretch/>
        </p:blipFill>
        <p:spPr>
          <a:xfrm>
            <a:off x="4734100" y="195200"/>
            <a:ext cx="3437475" cy="339925"/>
          </a:xfrm>
          <a:prstGeom prst="rect">
            <a:avLst/>
          </a:prstGeom>
          <a:noFill/>
          <a:ln>
            <a:noFill/>
          </a:ln>
        </p:spPr>
      </p:pic>
      <p:pic>
        <p:nvPicPr>
          <p:cNvPr id="80" name="Google Shape;80;p17"/>
          <p:cNvPicPr preferRelativeResize="0"/>
          <p:nvPr/>
        </p:nvPicPr>
        <p:blipFill rotWithShape="1">
          <a:blip r:embed="rId4">
            <a:alphaModFix/>
          </a:blip>
          <a:srcRect b="-3864"/>
          <a:stretch/>
        </p:blipFill>
        <p:spPr>
          <a:xfrm>
            <a:off x="612250" y="226075"/>
            <a:ext cx="3046001" cy="4529150"/>
          </a:xfrm>
          <a:prstGeom prst="rect">
            <a:avLst/>
          </a:prstGeom>
          <a:noFill/>
          <a:ln w="76200" cap="flat" cmpd="sng">
            <a:solidFill>
              <a:srgbClr val="CC0000"/>
            </a:solidFill>
            <a:prstDash val="solid"/>
            <a:round/>
            <a:headEnd type="none" w="sm" len="sm"/>
            <a:tailEnd type="none" w="sm" len="sm"/>
          </a:ln>
        </p:spPr>
      </p:pic>
      <p:pic>
        <p:nvPicPr>
          <p:cNvPr id="81" name="Google Shape;81;p17"/>
          <p:cNvPicPr preferRelativeResize="0"/>
          <p:nvPr/>
        </p:nvPicPr>
        <p:blipFill>
          <a:blip r:embed="rId5">
            <a:alphaModFix/>
          </a:blip>
          <a:stretch>
            <a:fillRect/>
          </a:stretch>
        </p:blipFill>
        <p:spPr>
          <a:xfrm>
            <a:off x="5611805" y="960450"/>
            <a:ext cx="2037324" cy="242950"/>
          </a:xfrm>
          <a:prstGeom prst="rect">
            <a:avLst/>
          </a:prstGeom>
          <a:noFill/>
          <a:ln>
            <a:noFill/>
          </a:ln>
        </p:spPr>
      </p:pic>
      <p:pic>
        <p:nvPicPr>
          <p:cNvPr id="82" name="Google Shape;82;p17"/>
          <p:cNvPicPr preferRelativeResize="0"/>
          <p:nvPr/>
        </p:nvPicPr>
        <p:blipFill rotWithShape="1">
          <a:blip r:embed="rId3">
            <a:alphaModFix/>
          </a:blip>
          <a:srcRect l="45755"/>
          <a:stretch/>
        </p:blipFill>
        <p:spPr>
          <a:xfrm>
            <a:off x="4284301" y="577825"/>
            <a:ext cx="4128377" cy="339925"/>
          </a:xfrm>
          <a:prstGeom prst="rect">
            <a:avLst/>
          </a:prstGeom>
          <a:noFill/>
          <a:ln>
            <a:noFill/>
          </a:ln>
        </p:spPr>
      </p:pic>
      <p:sp>
        <p:nvSpPr>
          <p:cNvPr id="83" name="Google Shape;83;p17"/>
          <p:cNvSpPr txBox="1"/>
          <p:nvPr/>
        </p:nvSpPr>
        <p:spPr>
          <a:xfrm>
            <a:off x="4173250" y="2951300"/>
            <a:ext cx="4762500" cy="654600"/>
          </a:xfrm>
          <a:prstGeom prst="rect">
            <a:avLst/>
          </a:prstGeom>
          <a:noFill/>
          <a:ln>
            <a:noFill/>
          </a:ln>
        </p:spPr>
        <p:txBody>
          <a:bodyPr spcFirstLastPara="1" wrap="square" lIns="91425" tIns="91425" rIns="91425" bIns="91425" anchor="t" anchorCtr="0">
            <a:noAutofit/>
          </a:bodyPr>
          <a:lstStyle/>
          <a:p>
            <a:pPr marL="457200" lvl="0" indent="-342900" algn="ctr"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What German dialect did our </a:t>
            </a:r>
            <a:endParaRPr sz="1800">
              <a:solidFill>
                <a:schemeClr val="dk2"/>
              </a:solidFill>
              <a:latin typeface="Lexend"/>
              <a:ea typeface="Lexend"/>
              <a:cs typeface="Lexend"/>
              <a:sym typeface="Lexend"/>
            </a:endParaRPr>
          </a:p>
          <a:p>
            <a:pPr marL="0" lvl="0" indent="0" algn="ctr" rtl="0">
              <a:spcBef>
                <a:spcPts val="0"/>
              </a:spcBef>
              <a:spcAft>
                <a:spcPts val="0"/>
              </a:spcAft>
              <a:buNone/>
            </a:pPr>
            <a:r>
              <a:rPr lang="en" sz="1800">
                <a:solidFill>
                  <a:schemeClr val="dk2"/>
                </a:solidFill>
                <a:latin typeface="Lexend"/>
                <a:ea typeface="Lexend"/>
                <a:cs typeface="Lexend"/>
                <a:sym typeface="Lexend"/>
              </a:rPr>
              <a:t>ancestors speak? </a:t>
            </a:r>
            <a:endParaRPr sz="1800">
              <a:solidFill>
                <a:schemeClr val="dk2"/>
              </a:solidFill>
              <a:latin typeface="Lexend"/>
              <a:ea typeface="Lexend"/>
              <a:cs typeface="Lexend"/>
              <a:sym typeface="Lexend"/>
            </a:endParaRPr>
          </a:p>
        </p:txBody>
      </p:sp>
      <p:sp>
        <p:nvSpPr>
          <p:cNvPr id="84" name="Google Shape;84;p17"/>
          <p:cNvSpPr txBox="1"/>
          <p:nvPr/>
        </p:nvSpPr>
        <p:spPr>
          <a:xfrm>
            <a:off x="4734088" y="4160450"/>
            <a:ext cx="3640800" cy="4494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Let’s speak some German!</a:t>
            </a:r>
            <a:endParaRPr sz="1800">
              <a:solidFill>
                <a:schemeClr val="dk2"/>
              </a:solidFill>
              <a:latin typeface="Lexend"/>
              <a:ea typeface="Lexend"/>
              <a:cs typeface="Lexend"/>
              <a:sym typeface="Lexend"/>
            </a:endParaRPr>
          </a:p>
        </p:txBody>
      </p:sp>
      <p:sp>
        <p:nvSpPr>
          <p:cNvPr id="85" name="Google Shape;85;p17"/>
          <p:cNvSpPr txBox="1"/>
          <p:nvPr/>
        </p:nvSpPr>
        <p:spPr>
          <a:xfrm>
            <a:off x="4680550" y="3605888"/>
            <a:ext cx="3640800" cy="4494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How can we use German?</a:t>
            </a:r>
            <a:endParaRPr sz="1800">
              <a:solidFill>
                <a:schemeClr val="dk2"/>
              </a:solidFill>
              <a:latin typeface="Lexend"/>
              <a:ea typeface="Lexend"/>
              <a:cs typeface="Lexend"/>
              <a:sym typeface="Lexend"/>
            </a:endParaRPr>
          </a:p>
        </p:txBody>
      </p:sp>
      <p:pic>
        <p:nvPicPr>
          <p:cNvPr id="86" name="Google Shape;86;p17"/>
          <p:cNvPicPr preferRelativeResize="0"/>
          <p:nvPr/>
        </p:nvPicPr>
        <p:blipFill rotWithShape="1">
          <a:blip r:embed="rId6">
            <a:alphaModFix/>
          </a:blip>
          <a:srcRect b="8274"/>
          <a:stretch/>
        </p:blipFill>
        <p:spPr>
          <a:xfrm>
            <a:off x="4328888" y="1213475"/>
            <a:ext cx="888075" cy="1221863"/>
          </a:xfrm>
          <a:prstGeom prst="rect">
            <a:avLst/>
          </a:prstGeom>
          <a:noFill/>
          <a:ln w="9525" cap="flat" cmpd="sng">
            <a:solidFill>
              <a:schemeClr val="dk2"/>
            </a:solidFill>
            <a:prstDash val="solid"/>
            <a:round/>
            <a:headEnd type="none" w="sm" len="sm"/>
            <a:tailEnd type="none" w="sm" len="sm"/>
          </a:ln>
        </p:spPr>
      </p:pic>
      <p:pic>
        <p:nvPicPr>
          <p:cNvPr id="87" name="Google Shape;87;p17"/>
          <p:cNvPicPr preferRelativeResize="0"/>
          <p:nvPr/>
        </p:nvPicPr>
        <p:blipFill rotWithShape="1">
          <a:blip r:embed="rId7">
            <a:alphaModFix/>
          </a:blip>
          <a:srcRect l="48419" t="7106" r="24231" b="63434"/>
          <a:stretch/>
        </p:blipFill>
        <p:spPr>
          <a:xfrm>
            <a:off x="6232875" y="1258312"/>
            <a:ext cx="1082099" cy="1176700"/>
          </a:xfrm>
          <a:prstGeom prst="rect">
            <a:avLst/>
          </a:prstGeom>
          <a:noFill/>
          <a:ln w="9525" cap="flat" cmpd="sng">
            <a:solidFill>
              <a:schemeClr val="dk2"/>
            </a:solidFill>
            <a:prstDash val="solid"/>
            <a:round/>
            <a:headEnd type="none" w="sm" len="sm"/>
            <a:tailEnd type="none" w="sm" len="sm"/>
          </a:ln>
        </p:spPr>
      </p:pic>
      <p:pic>
        <p:nvPicPr>
          <p:cNvPr id="88" name="Google Shape;88;p17"/>
          <p:cNvPicPr preferRelativeResize="0"/>
          <p:nvPr/>
        </p:nvPicPr>
        <p:blipFill rotWithShape="1">
          <a:blip r:embed="rId8">
            <a:alphaModFix/>
          </a:blip>
          <a:srcRect l="50423" t="12568" r="16011" b="22077"/>
          <a:stretch/>
        </p:blipFill>
        <p:spPr>
          <a:xfrm>
            <a:off x="7785138" y="1267675"/>
            <a:ext cx="888075" cy="1144675"/>
          </a:xfrm>
          <a:prstGeom prst="rect">
            <a:avLst/>
          </a:prstGeom>
          <a:noFill/>
          <a:ln w="9525" cap="flat" cmpd="sng">
            <a:solidFill>
              <a:schemeClr val="dk2"/>
            </a:solidFill>
            <a:prstDash val="solid"/>
            <a:round/>
            <a:headEnd type="none" w="sm" len="sm"/>
            <a:tailEnd type="none" w="sm" len="sm"/>
          </a:ln>
        </p:spPr>
      </p:pic>
      <p:sp>
        <p:nvSpPr>
          <p:cNvPr id="89" name="Google Shape;89;p17"/>
          <p:cNvSpPr txBox="1"/>
          <p:nvPr/>
        </p:nvSpPr>
        <p:spPr>
          <a:xfrm>
            <a:off x="7736400" y="2461800"/>
            <a:ext cx="1082100" cy="392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2"/>
                </a:solidFill>
                <a:latin typeface="Lexend"/>
                <a:ea typeface="Lexend"/>
                <a:cs typeface="Lexend"/>
                <a:sym typeface="Lexend"/>
              </a:rPr>
              <a:t>  </a:t>
            </a:r>
            <a:r>
              <a:rPr lang="en" sz="900" u="sng">
                <a:solidFill>
                  <a:schemeClr val="dk2"/>
                </a:solidFill>
                <a:latin typeface="Lexend"/>
                <a:ea typeface="Lexend"/>
                <a:cs typeface="Lexend"/>
                <a:sym typeface="Lexend"/>
              </a:rPr>
              <a:t>Vater</a:t>
            </a:r>
            <a:r>
              <a:rPr lang="en" sz="900">
                <a:solidFill>
                  <a:schemeClr val="dk2"/>
                </a:solidFill>
                <a:latin typeface="Lexend"/>
                <a:ea typeface="Lexend"/>
                <a:cs typeface="Lexend"/>
                <a:sym typeface="Lexend"/>
              </a:rPr>
              <a:t> = Father</a:t>
            </a:r>
            <a:endParaRPr sz="900">
              <a:solidFill>
                <a:schemeClr val="dk2"/>
              </a:solidFill>
              <a:latin typeface="Lexend"/>
              <a:ea typeface="Lexend"/>
              <a:cs typeface="Lexend"/>
              <a:sym typeface="Lexend"/>
            </a:endParaRPr>
          </a:p>
          <a:p>
            <a:pPr marL="0" lvl="0" indent="0" algn="l" rtl="0">
              <a:spcBef>
                <a:spcPts val="0"/>
              </a:spcBef>
              <a:spcAft>
                <a:spcPts val="0"/>
              </a:spcAft>
              <a:buNone/>
            </a:pPr>
            <a:r>
              <a:rPr lang="en" sz="900">
                <a:solidFill>
                  <a:schemeClr val="dk2"/>
                </a:solidFill>
                <a:latin typeface="Lexend"/>
                <a:ea typeface="Lexend"/>
                <a:cs typeface="Lexend"/>
                <a:sym typeface="Lexend"/>
              </a:rPr>
              <a:t>Meryle Wiemers</a:t>
            </a:r>
            <a:endParaRPr sz="900">
              <a:solidFill>
                <a:schemeClr val="dk2"/>
              </a:solidFill>
              <a:latin typeface="Lexend"/>
              <a:ea typeface="Lexend"/>
              <a:cs typeface="Lexend"/>
              <a:sym typeface="Lexend"/>
            </a:endParaRPr>
          </a:p>
        </p:txBody>
      </p:sp>
      <p:sp>
        <p:nvSpPr>
          <p:cNvPr id="90" name="Google Shape;90;p17"/>
          <p:cNvSpPr txBox="1"/>
          <p:nvPr/>
        </p:nvSpPr>
        <p:spPr>
          <a:xfrm>
            <a:off x="5924313" y="2489924"/>
            <a:ext cx="1699200" cy="392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00" u="sng">
                <a:solidFill>
                  <a:schemeClr val="dk2"/>
                </a:solidFill>
                <a:latin typeface="Lexend"/>
                <a:ea typeface="Lexend"/>
                <a:cs typeface="Lexend"/>
                <a:sym typeface="Lexend"/>
              </a:rPr>
              <a:t>Großvater</a:t>
            </a:r>
            <a:r>
              <a:rPr lang="en" sz="900">
                <a:solidFill>
                  <a:schemeClr val="dk2"/>
                </a:solidFill>
                <a:latin typeface="Lexend"/>
                <a:ea typeface="Lexend"/>
                <a:cs typeface="Lexend"/>
                <a:sym typeface="Lexend"/>
              </a:rPr>
              <a:t>= Grandfather</a:t>
            </a:r>
            <a:endParaRPr sz="900">
              <a:solidFill>
                <a:schemeClr val="dk2"/>
              </a:solidFill>
              <a:latin typeface="Lexend"/>
              <a:ea typeface="Lexend"/>
              <a:cs typeface="Lexend"/>
              <a:sym typeface="Lexend"/>
            </a:endParaRPr>
          </a:p>
          <a:p>
            <a:pPr marL="0" lvl="0" indent="0" algn="l" rtl="0">
              <a:spcBef>
                <a:spcPts val="0"/>
              </a:spcBef>
              <a:spcAft>
                <a:spcPts val="0"/>
              </a:spcAft>
              <a:buNone/>
            </a:pPr>
            <a:r>
              <a:rPr lang="en" sz="900">
                <a:solidFill>
                  <a:schemeClr val="dk2"/>
                </a:solidFill>
                <a:latin typeface="Lexend"/>
                <a:ea typeface="Lexend"/>
                <a:cs typeface="Lexend"/>
                <a:sym typeface="Lexend"/>
              </a:rPr>
              <a:t>                 Otto Wiemers</a:t>
            </a:r>
            <a:endParaRPr sz="900">
              <a:solidFill>
                <a:schemeClr val="dk2"/>
              </a:solidFill>
              <a:latin typeface="Lexend"/>
              <a:ea typeface="Lexend"/>
              <a:cs typeface="Lexend"/>
              <a:sym typeface="Lexend"/>
            </a:endParaRPr>
          </a:p>
        </p:txBody>
      </p:sp>
      <p:sp>
        <p:nvSpPr>
          <p:cNvPr id="91" name="Google Shape;91;p17"/>
          <p:cNvSpPr txBox="1"/>
          <p:nvPr/>
        </p:nvSpPr>
        <p:spPr>
          <a:xfrm>
            <a:off x="3814925" y="2461800"/>
            <a:ext cx="1996500" cy="392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00" u="sng">
                <a:solidFill>
                  <a:schemeClr val="dk2"/>
                </a:solidFill>
                <a:latin typeface="Lexend"/>
                <a:ea typeface="Lexend"/>
                <a:cs typeface="Lexend"/>
                <a:sym typeface="Lexend"/>
              </a:rPr>
              <a:t>Urgroßvater</a:t>
            </a:r>
            <a:r>
              <a:rPr lang="en" sz="900">
                <a:solidFill>
                  <a:schemeClr val="dk2"/>
                </a:solidFill>
                <a:latin typeface="Lexend"/>
                <a:ea typeface="Lexend"/>
                <a:cs typeface="Lexend"/>
                <a:sym typeface="Lexend"/>
              </a:rPr>
              <a:t>= Great-grandfather</a:t>
            </a:r>
            <a:endParaRPr sz="900">
              <a:solidFill>
                <a:schemeClr val="dk2"/>
              </a:solidFill>
              <a:latin typeface="Lexend"/>
              <a:ea typeface="Lexend"/>
              <a:cs typeface="Lexend"/>
              <a:sym typeface="Lexend"/>
            </a:endParaRPr>
          </a:p>
          <a:p>
            <a:pPr marL="0" lvl="0" indent="0" algn="l" rtl="0">
              <a:spcBef>
                <a:spcPts val="0"/>
              </a:spcBef>
              <a:spcAft>
                <a:spcPts val="0"/>
              </a:spcAft>
              <a:buNone/>
            </a:pPr>
            <a:r>
              <a:rPr lang="en" sz="900">
                <a:solidFill>
                  <a:schemeClr val="dk2"/>
                </a:solidFill>
                <a:latin typeface="Lexend"/>
                <a:ea typeface="Lexend"/>
                <a:cs typeface="Lexend"/>
                <a:sym typeface="Lexend"/>
              </a:rPr>
              <a:t>Bernhardt Christian Wiemers</a:t>
            </a:r>
            <a:endParaRPr sz="900">
              <a:solidFill>
                <a:schemeClr val="dk2"/>
              </a:solidFill>
              <a:latin typeface="Lexend"/>
              <a:ea typeface="Lexend"/>
              <a:cs typeface="Lexend"/>
              <a:sym typeface="Lexend"/>
            </a:endParaRPr>
          </a:p>
        </p:txBody>
      </p:sp>
      <p:sp>
        <p:nvSpPr>
          <p:cNvPr id="92" name="Google Shape;92;p17"/>
          <p:cNvSpPr txBox="1"/>
          <p:nvPr/>
        </p:nvSpPr>
        <p:spPr>
          <a:xfrm>
            <a:off x="342000" y="276763"/>
            <a:ext cx="1699200" cy="496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00" u="sng">
                <a:solidFill>
                  <a:schemeClr val="dk2"/>
                </a:solidFill>
                <a:latin typeface="Lexend"/>
                <a:ea typeface="Lexend"/>
                <a:cs typeface="Lexend"/>
                <a:sym typeface="Lexend"/>
              </a:rPr>
              <a:t>Groß-Urgroßvater</a:t>
            </a:r>
            <a:r>
              <a:rPr lang="en" sz="900">
                <a:solidFill>
                  <a:schemeClr val="dk2"/>
                </a:solidFill>
                <a:latin typeface="Lexend"/>
                <a:ea typeface="Lexend"/>
                <a:cs typeface="Lexend"/>
                <a:sym typeface="Lexend"/>
              </a:rPr>
              <a:t>= Great-great-grandfather</a:t>
            </a:r>
            <a:endParaRPr sz="900">
              <a:solidFill>
                <a:schemeClr val="dk2"/>
              </a:solidFill>
              <a:latin typeface="Lexend"/>
              <a:ea typeface="Lexend"/>
              <a:cs typeface="Lexend"/>
              <a:sym typeface="Lexend"/>
            </a:endParaRPr>
          </a:p>
          <a:p>
            <a:pPr marL="0" lvl="0" indent="0" algn="l" rtl="0">
              <a:spcBef>
                <a:spcPts val="0"/>
              </a:spcBef>
              <a:spcAft>
                <a:spcPts val="0"/>
              </a:spcAft>
              <a:buNone/>
            </a:pPr>
            <a:r>
              <a:rPr lang="en" sz="900">
                <a:solidFill>
                  <a:schemeClr val="dk2"/>
                </a:solidFill>
                <a:latin typeface="Lexend"/>
                <a:ea typeface="Lexend"/>
                <a:cs typeface="Lexend"/>
                <a:sym typeface="Lexend"/>
              </a:rPr>
              <a:t>Johann Hinrich Wiemers</a:t>
            </a:r>
            <a:endParaRPr sz="900">
              <a:solidFill>
                <a:schemeClr val="dk2"/>
              </a:solidFill>
              <a:latin typeface="Lexend"/>
              <a:ea typeface="Lexend"/>
              <a:cs typeface="Lexend"/>
              <a:sym typeface="Lexend"/>
            </a:endParaRPr>
          </a:p>
        </p:txBody>
      </p:sp>
      <p:sp>
        <p:nvSpPr>
          <p:cNvPr id="93" name="Google Shape;93;p17"/>
          <p:cNvSpPr txBox="1"/>
          <p:nvPr/>
        </p:nvSpPr>
        <p:spPr>
          <a:xfrm>
            <a:off x="2135975" y="276775"/>
            <a:ext cx="2037300" cy="4968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00" u="sng">
                <a:solidFill>
                  <a:schemeClr val="dk2"/>
                </a:solidFill>
                <a:latin typeface="Lexend"/>
                <a:ea typeface="Lexend"/>
                <a:cs typeface="Lexend"/>
                <a:sym typeface="Lexend"/>
              </a:rPr>
              <a:t>Groß-Urgroßmutter</a:t>
            </a:r>
            <a:r>
              <a:rPr lang="en" sz="900">
                <a:solidFill>
                  <a:schemeClr val="dk2"/>
                </a:solidFill>
                <a:latin typeface="Lexend"/>
                <a:ea typeface="Lexend"/>
                <a:cs typeface="Lexend"/>
                <a:sym typeface="Lexend"/>
              </a:rPr>
              <a:t>= Great-great-grandmother</a:t>
            </a:r>
            <a:endParaRPr sz="900">
              <a:solidFill>
                <a:schemeClr val="dk2"/>
              </a:solidFill>
              <a:latin typeface="Lexend"/>
              <a:ea typeface="Lexend"/>
              <a:cs typeface="Lexend"/>
              <a:sym typeface="Lexend"/>
            </a:endParaRPr>
          </a:p>
          <a:p>
            <a:pPr marL="0" lvl="0" indent="0" algn="l" rtl="0">
              <a:spcBef>
                <a:spcPts val="0"/>
              </a:spcBef>
              <a:spcAft>
                <a:spcPts val="0"/>
              </a:spcAft>
              <a:buNone/>
            </a:pPr>
            <a:r>
              <a:rPr lang="en" sz="900">
                <a:solidFill>
                  <a:schemeClr val="dk2"/>
                </a:solidFill>
                <a:latin typeface="Lexend"/>
                <a:ea typeface="Lexend"/>
                <a:cs typeface="Lexend"/>
                <a:sym typeface="Lexend"/>
              </a:rPr>
              <a:t>Aalke Janssen (Gerdes) Wiemers</a:t>
            </a:r>
            <a:endParaRPr sz="900">
              <a:solidFill>
                <a:schemeClr val="dk2"/>
              </a:solidFill>
              <a:latin typeface="Lexend"/>
              <a:ea typeface="Lexend"/>
              <a:cs typeface="Lexend"/>
              <a:sym typeface="Lexend"/>
            </a:endParaRPr>
          </a:p>
        </p:txBody>
      </p:sp>
      <p:pic>
        <p:nvPicPr>
          <p:cNvPr id="94" name="Google Shape;94;p17"/>
          <p:cNvPicPr preferRelativeResize="0"/>
          <p:nvPr/>
        </p:nvPicPr>
        <p:blipFill rotWithShape="1">
          <a:blip r:embed="rId9">
            <a:alphaModFix/>
          </a:blip>
          <a:srcRect b="23342"/>
          <a:stretch/>
        </p:blipFill>
        <p:spPr>
          <a:xfrm>
            <a:off x="4588814" y="2937225"/>
            <a:ext cx="4083302" cy="2072549"/>
          </a:xfrm>
          <a:prstGeom prst="rect">
            <a:avLst/>
          </a:prstGeom>
          <a:noFill/>
          <a:ln w="19050" cap="flat" cmpd="sng">
            <a:solidFill>
              <a:schemeClr val="dk2"/>
            </a:solidFill>
            <a:prstDash val="solid"/>
            <a:round/>
            <a:headEnd type="none" w="sm" len="sm"/>
            <a:tailEnd type="none" w="sm" len="sm"/>
          </a:ln>
        </p:spPr>
      </p:pic>
      <p:sp>
        <p:nvSpPr>
          <p:cNvPr id="95" name="Google Shape;95;p17"/>
          <p:cNvSpPr txBox="1"/>
          <p:nvPr/>
        </p:nvSpPr>
        <p:spPr>
          <a:xfrm>
            <a:off x="6488550" y="3144900"/>
            <a:ext cx="2037300" cy="291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Lexend"/>
                <a:ea typeface="Lexend"/>
                <a:cs typeface="Lexend"/>
                <a:sym typeface="Lexend"/>
              </a:rPr>
              <a:t>Edelweiss Verein aus Quihi</a:t>
            </a:r>
            <a:endParaRPr sz="1100">
              <a:solidFill>
                <a:schemeClr val="dk2"/>
              </a:solidFill>
              <a:latin typeface="Lexend"/>
              <a:ea typeface="Lexend"/>
              <a:cs typeface="Lexend"/>
              <a:sym typeface="Lexend"/>
            </a:endParaRPr>
          </a:p>
        </p:txBody>
      </p:sp>
    </p:spTree>
  </p:cSld>
  <p:clrMapOvr>
    <a:masterClrMapping/>
  </p:clrMapOvr>
  <mc:AlternateContent xmlns:mc="http://schemas.openxmlformats.org/markup-compatibility/2006" xmlns:p14="http://schemas.microsoft.com/office/powerpoint/2010/main">
    <mc:Choice Requires="p14">
      <p:transition spd="slow" p14:dur="16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fade">
                                      <p:cBhvr>
                                        <p:cTn id="15" dur="1000"/>
                                        <p:tgtEl>
                                          <p:spTgt spid="87"/>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1000"/>
                                        <p:tgtEl>
                                          <p:spTgt spid="9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6"/>
                                        </p:tgtEl>
                                        <p:attrNameLst>
                                          <p:attrName>style.visibility</p:attrName>
                                        </p:attrNameLst>
                                      </p:cBhvr>
                                      <p:to>
                                        <p:strVal val="visible"/>
                                      </p:to>
                                    </p:set>
                                    <p:animEffect transition="in" filter="fade">
                                      <p:cBhvr>
                                        <p:cTn id="24" dur="1000"/>
                                        <p:tgtEl>
                                          <p:spTgt spid="86"/>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91"/>
                                        </p:tgtEl>
                                        <p:attrNameLst>
                                          <p:attrName>style.visibility</p:attrName>
                                        </p:attrNameLst>
                                      </p:cBhvr>
                                      <p:to>
                                        <p:strVal val="visible"/>
                                      </p:to>
                                    </p:set>
                                    <p:animEffect transition="in" filter="fade">
                                      <p:cBhvr>
                                        <p:cTn id="28" dur="1000"/>
                                        <p:tgtEl>
                                          <p:spTgt spid="9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fade">
                                      <p:cBhvr>
                                        <p:cTn id="38" dur="1000"/>
                                        <p:tgtEl>
                                          <p:spTgt spid="9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fade">
                                      <p:cBhvr>
                                        <p:cTn id="43" dur="1000"/>
                                        <p:tgtEl>
                                          <p:spTgt spid="94"/>
                                        </p:tgtEl>
                                      </p:cBhvr>
                                    </p:animEffect>
                                  </p:childTnLst>
                                </p:cTn>
                              </p:par>
                              <p:par>
                                <p:cTn id="44" presetID="10" presetClass="entr" presetSubtype="0" fill="hold" nodeType="withEffect">
                                  <p:stCondLst>
                                    <p:cond delay="0"/>
                                  </p:stCondLst>
                                  <p:childTnLst>
                                    <p:set>
                                      <p:cBhvr>
                                        <p:cTn id="45" dur="1" fill="hold">
                                          <p:stCondLst>
                                            <p:cond delay="0"/>
                                          </p:stCondLst>
                                        </p:cTn>
                                        <p:tgtEl>
                                          <p:spTgt spid="95"/>
                                        </p:tgtEl>
                                        <p:attrNameLst>
                                          <p:attrName>style.visibility</p:attrName>
                                        </p:attrNameLst>
                                      </p:cBhvr>
                                      <p:to>
                                        <p:strVal val="visible"/>
                                      </p:to>
                                    </p:set>
                                    <p:animEffect transition="in" filter="fade">
                                      <p:cBhvr>
                                        <p:cTn id="46" dur="1000"/>
                                        <p:tgtEl>
                                          <p:spTgt spid="9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1000"/>
                                        <p:tgtEl>
                                          <p:spTgt spid="94"/>
                                        </p:tgtEl>
                                      </p:cBhvr>
                                    </p:animEffect>
                                    <p:set>
                                      <p:cBhvr>
                                        <p:cTn id="51" dur="1" fill="hold">
                                          <p:stCondLst>
                                            <p:cond delay="1000"/>
                                          </p:stCondLst>
                                        </p:cTn>
                                        <p:tgtEl>
                                          <p:spTgt spid="94"/>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1000"/>
                                        <p:tgtEl>
                                          <p:spTgt spid="95"/>
                                        </p:tgtEl>
                                      </p:cBhvr>
                                    </p:animEffect>
                                    <p:set>
                                      <p:cBhvr>
                                        <p:cTn id="54" dur="1" fill="hold">
                                          <p:stCondLst>
                                            <p:cond delay="1000"/>
                                          </p:stCondLst>
                                        </p:cTn>
                                        <p:tgtEl>
                                          <p:spTgt spid="9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fade">
                                      <p:cBhvr>
                                        <p:cTn id="64" dur="1000"/>
                                        <p:tgtEl>
                                          <p:spTgt spid="85"/>
                                        </p:tgtEl>
                                      </p:cBhvr>
                                    </p:animEffect>
                                  </p:childTnLst>
                                </p:cTn>
                              </p:par>
                            </p:childTnLst>
                          </p:cTn>
                        </p:par>
                      </p:childTnLst>
                    </p:cTn>
                  </p:par>
                  <p:par>
                    <p:cTn id="65" fill="hold">
                      <p:stCondLst>
                        <p:cond delay="indefinite"/>
                      </p:stCondLst>
                      <p:childTnLst>
                        <p:par>
                          <p:cTn id="66" fill="hold">
                            <p:stCondLst>
                              <p:cond delay="0"/>
                            </p:stCondLst>
                            <p:childTnLst>
                              <p:par>
                                <p:cTn id="67" presetID="23" presetClass="entr" presetSubtype="16" fill="hold" nodeType="clickEffect">
                                  <p:stCondLst>
                                    <p:cond delay="0"/>
                                  </p:stCondLst>
                                  <p:childTnLst>
                                    <p:set>
                                      <p:cBhvr>
                                        <p:cTn id="68" dur="1" fill="hold">
                                          <p:stCondLst>
                                            <p:cond delay="0"/>
                                          </p:stCondLst>
                                        </p:cTn>
                                        <p:tgtEl>
                                          <p:spTgt spid="84"/>
                                        </p:tgtEl>
                                        <p:attrNameLst>
                                          <p:attrName>style.visibility</p:attrName>
                                        </p:attrNameLst>
                                      </p:cBhvr>
                                      <p:to>
                                        <p:strVal val="visible"/>
                                      </p:to>
                                    </p:set>
                                    <p:anim calcmode="lin" valueType="num">
                                      <p:cBhvr additive="base">
                                        <p:cTn id="69" dur="1000"/>
                                        <p:tgtEl>
                                          <p:spTgt spid="84"/>
                                        </p:tgtEl>
                                        <p:attrNameLst>
                                          <p:attrName>ppt_w</p:attrName>
                                        </p:attrNameLst>
                                      </p:cBhvr>
                                      <p:tavLst>
                                        <p:tav tm="0">
                                          <p:val>
                                            <p:strVal val="0"/>
                                          </p:val>
                                        </p:tav>
                                        <p:tav tm="100000">
                                          <p:val>
                                            <p:strVal val="#ppt_w"/>
                                          </p:val>
                                        </p:tav>
                                      </p:tavLst>
                                    </p:anim>
                                    <p:anim calcmode="lin" valueType="num">
                                      <p:cBhvr additive="base">
                                        <p:cTn id="70" dur="1000"/>
                                        <p:tgtEl>
                                          <p:spTgt spid="8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18"/>
          <p:cNvPicPr preferRelativeResize="0"/>
          <p:nvPr/>
        </p:nvPicPr>
        <p:blipFill>
          <a:blip r:embed="rId3">
            <a:alphaModFix/>
          </a:blip>
          <a:stretch>
            <a:fillRect/>
          </a:stretch>
        </p:blipFill>
        <p:spPr>
          <a:xfrm>
            <a:off x="133624" y="155475"/>
            <a:ext cx="6467350" cy="4928300"/>
          </a:xfrm>
          <a:prstGeom prst="rect">
            <a:avLst/>
          </a:prstGeom>
          <a:noFill/>
          <a:ln>
            <a:noFill/>
          </a:ln>
        </p:spPr>
      </p:pic>
      <p:sp>
        <p:nvSpPr>
          <p:cNvPr id="101" name="Google Shape;101;p18"/>
          <p:cNvSpPr/>
          <p:nvPr/>
        </p:nvSpPr>
        <p:spPr>
          <a:xfrm>
            <a:off x="1639675" y="800825"/>
            <a:ext cx="2745000" cy="1372500"/>
          </a:xfrm>
          <a:prstGeom prst="ellipse">
            <a:avLst/>
          </a:prstGeom>
          <a:noFill/>
          <a:ln w="76200" cap="flat" cmpd="sng">
            <a:solidFill>
              <a:srgbClr val="A7291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2" name="Google Shape;102;p18"/>
          <p:cNvSpPr/>
          <p:nvPr/>
        </p:nvSpPr>
        <p:spPr>
          <a:xfrm>
            <a:off x="1312900" y="3486950"/>
            <a:ext cx="751500" cy="379200"/>
          </a:xfrm>
          <a:prstGeom prst="ellipse">
            <a:avLst/>
          </a:prstGeom>
          <a:noFill/>
          <a:ln w="76200"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8"/>
          <p:cNvSpPr/>
          <p:nvPr/>
        </p:nvSpPr>
        <p:spPr>
          <a:xfrm>
            <a:off x="1966175" y="2571750"/>
            <a:ext cx="2536200" cy="1451100"/>
          </a:xfrm>
          <a:prstGeom prst="ellipse">
            <a:avLst/>
          </a:prstGeom>
          <a:noFill/>
          <a:ln w="76200" cap="flat" cmpd="sng">
            <a:solidFill>
              <a:srgbClr val="674EA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 name="Google Shape;104;p18"/>
          <p:cNvSpPr/>
          <p:nvPr/>
        </p:nvSpPr>
        <p:spPr>
          <a:xfrm rot="352398">
            <a:off x="2137563" y="1481566"/>
            <a:ext cx="4614523" cy="138718"/>
          </a:xfrm>
          <a:prstGeom prst="leftArrow">
            <a:avLst>
              <a:gd name="adj1" fmla="val 50000"/>
              <a:gd name="adj2" fmla="val 50000"/>
            </a:avLst>
          </a:prstGeom>
          <a:solidFill>
            <a:srgbClr val="A7291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 name="Google Shape;105;p18"/>
          <p:cNvSpPr/>
          <p:nvPr/>
        </p:nvSpPr>
        <p:spPr>
          <a:xfrm rot="617">
            <a:off x="2005394" y="3749000"/>
            <a:ext cx="5013000" cy="127200"/>
          </a:xfrm>
          <a:prstGeom prst="leftArrow">
            <a:avLst>
              <a:gd name="adj1" fmla="val 50000"/>
              <a:gd name="adj2" fmla="val 50000"/>
            </a:avLst>
          </a:prstGeom>
          <a:solidFill>
            <a:srgbClr val="6AA84F"/>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 name="Google Shape;106;p18"/>
          <p:cNvSpPr/>
          <p:nvPr/>
        </p:nvSpPr>
        <p:spPr>
          <a:xfrm rot="-685425">
            <a:off x="2854447" y="2846788"/>
            <a:ext cx="4116858" cy="138674"/>
          </a:xfrm>
          <a:prstGeom prst="leftArrow">
            <a:avLst>
              <a:gd name="adj1" fmla="val 49592"/>
              <a:gd name="adj2" fmla="val 50000"/>
            </a:avLst>
          </a:prstGeom>
          <a:solidFill>
            <a:srgbClr val="A64D79"/>
          </a:solidFill>
          <a:ln w="9525" cap="flat" cmpd="sng">
            <a:solidFill>
              <a:srgbClr val="674EA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7" name="Google Shape;107;p18"/>
          <p:cNvSpPr txBox="1"/>
          <p:nvPr/>
        </p:nvSpPr>
        <p:spPr>
          <a:xfrm>
            <a:off x="6600975" y="391425"/>
            <a:ext cx="2156700" cy="85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solidFill>
                  <a:srgbClr val="595959"/>
                </a:solidFill>
                <a:latin typeface="Lexend"/>
                <a:ea typeface="Lexend"/>
                <a:cs typeface="Lexend"/>
                <a:sym typeface="Lexend"/>
              </a:rPr>
              <a:t>Where did people in Medina County emigrate from?</a:t>
            </a:r>
            <a:endParaRPr sz="1600">
              <a:solidFill>
                <a:srgbClr val="595959"/>
              </a:solidFill>
              <a:latin typeface="Lexend"/>
              <a:ea typeface="Lexend"/>
              <a:cs typeface="Lexend"/>
              <a:sym typeface="Lexend"/>
            </a:endParaRPr>
          </a:p>
        </p:txBody>
      </p:sp>
      <p:sp>
        <p:nvSpPr>
          <p:cNvPr id="108" name="Google Shape;108;p18"/>
          <p:cNvSpPr txBox="1"/>
          <p:nvPr/>
        </p:nvSpPr>
        <p:spPr>
          <a:xfrm>
            <a:off x="6712075" y="1578000"/>
            <a:ext cx="2261700" cy="42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u="sng">
                <a:solidFill>
                  <a:schemeClr val="dk2"/>
                </a:solidFill>
                <a:latin typeface="Lexend"/>
                <a:ea typeface="Lexend"/>
                <a:cs typeface="Lexend"/>
                <a:sym typeface="Lexend"/>
              </a:rPr>
              <a:t>Aurich, Ostfriesland</a:t>
            </a:r>
            <a:r>
              <a:rPr lang="en" sz="1000">
                <a:solidFill>
                  <a:schemeClr val="dk2"/>
                </a:solidFill>
                <a:latin typeface="Lexend"/>
                <a:ea typeface="Lexend"/>
                <a:cs typeface="Lexend"/>
                <a:sym typeface="Lexend"/>
              </a:rPr>
              <a:t>=Plattdeutsch (Low)</a:t>
            </a:r>
            <a:endParaRPr sz="1000">
              <a:solidFill>
                <a:schemeClr val="dk2"/>
              </a:solidFill>
              <a:latin typeface="Lexend"/>
              <a:ea typeface="Lexend"/>
              <a:cs typeface="Lexend"/>
              <a:sym typeface="Lexend"/>
            </a:endParaRPr>
          </a:p>
          <a:p>
            <a:pPr marL="0" lvl="0" indent="0" algn="l" rtl="0">
              <a:spcBef>
                <a:spcPts val="0"/>
              </a:spcBef>
              <a:spcAft>
                <a:spcPts val="0"/>
              </a:spcAft>
              <a:buNone/>
            </a:pPr>
            <a:endParaRPr sz="1000">
              <a:solidFill>
                <a:schemeClr val="dk2"/>
              </a:solidFill>
              <a:latin typeface="Lexend"/>
              <a:ea typeface="Lexend"/>
              <a:cs typeface="Lexend"/>
              <a:sym typeface="Lexend"/>
            </a:endParaRPr>
          </a:p>
          <a:p>
            <a:pPr marL="0" lvl="0" indent="0" algn="l" rtl="0">
              <a:spcBef>
                <a:spcPts val="0"/>
              </a:spcBef>
              <a:spcAft>
                <a:spcPts val="0"/>
              </a:spcAft>
              <a:buNone/>
            </a:pPr>
            <a:endParaRPr sz="1000">
              <a:solidFill>
                <a:schemeClr val="dk2"/>
              </a:solidFill>
              <a:latin typeface="Lexend"/>
              <a:ea typeface="Lexend"/>
              <a:cs typeface="Lexend"/>
              <a:sym typeface="Lexend"/>
            </a:endParaRPr>
          </a:p>
        </p:txBody>
      </p:sp>
      <p:sp>
        <p:nvSpPr>
          <p:cNvPr id="109" name="Google Shape;109;p18"/>
          <p:cNvSpPr txBox="1"/>
          <p:nvPr/>
        </p:nvSpPr>
        <p:spPr>
          <a:xfrm>
            <a:off x="6944325" y="2284425"/>
            <a:ext cx="1910700" cy="45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u="sng">
                <a:solidFill>
                  <a:schemeClr val="dk2"/>
                </a:solidFill>
                <a:latin typeface="Lexend"/>
                <a:ea typeface="Lexend"/>
                <a:cs typeface="Lexend"/>
                <a:sym typeface="Lexend"/>
              </a:rPr>
              <a:t>Württemberg</a:t>
            </a:r>
            <a:r>
              <a:rPr lang="en" sz="1000">
                <a:solidFill>
                  <a:schemeClr val="dk2"/>
                </a:solidFill>
                <a:latin typeface="Lexend"/>
                <a:ea typeface="Lexend"/>
                <a:cs typeface="Lexend"/>
                <a:sym typeface="Lexend"/>
              </a:rPr>
              <a:t>=Hochdeutsch (High) </a:t>
            </a:r>
            <a:endParaRPr sz="1000">
              <a:solidFill>
                <a:schemeClr val="dk2"/>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endParaRPr sz="1000">
              <a:solidFill>
                <a:schemeClr val="dk2"/>
              </a:solidFill>
              <a:latin typeface="Lexend"/>
              <a:ea typeface="Lexend"/>
              <a:cs typeface="Lexend"/>
              <a:sym typeface="Lexend"/>
            </a:endParaRPr>
          </a:p>
          <a:p>
            <a:pPr marL="0" lvl="0" indent="0" algn="l" rtl="0">
              <a:spcBef>
                <a:spcPts val="0"/>
              </a:spcBef>
              <a:spcAft>
                <a:spcPts val="0"/>
              </a:spcAft>
              <a:buNone/>
            </a:pPr>
            <a:endParaRPr sz="1800">
              <a:solidFill>
                <a:schemeClr val="dk2"/>
              </a:solidFill>
            </a:endParaRPr>
          </a:p>
        </p:txBody>
      </p:sp>
      <p:sp>
        <p:nvSpPr>
          <p:cNvPr id="110" name="Google Shape;110;p18"/>
          <p:cNvSpPr txBox="1"/>
          <p:nvPr/>
        </p:nvSpPr>
        <p:spPr>
          <a:xfrm>
            <a:off x="7018400" y="3643250"/>
            <a:ext cx="1976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u="sng">
                <a:solidFill>
                  <a:schemeClr val="dk2"/>
                </a:solidFill>
                <a:latin typeface="Lexend"/>
                <a:ea typeface="Lexend"/>
                <a:cs typeface="Lexend"/>
                <a:sym typeface="Lexend"/>
              </a:rPr>
              <a:t>Alsace-Lorraine</a:t>
            </a:r>
            <a:r>
              <a:rPr lang="en" sz="1000">
                <a:solidFill>
                  <a:schemeClr val="dk2"/>
                </a:solidFill>
                <a:latin typeface="Lexend"/>
                <a:ea typeface="Lexend"/>
                <a:cs typeface="Lexend"/>
                <a:sym typeface="Lexend"/>
              </a:rPr>
              <a:t>=Alsatian</a:t>
            </a:r>
            <a:endParaRPr sz="1000">
              <a:solidFill>
                <a:schemeClr val="dk2"/>
              </a:solidFill>
              <a:latin typeface="Lexend"/>
              <a:ea typeface="Lexend"/>
              <a:cs typeface="Lexend"/>
              <a:sym typeface="Lexend"/>
            </a:endParaRPr>
          </a:p>
        </p:txBody>
      </p:sp>
      <p:sp>
        <p:nvSpPr>
          <p:cNvPr id="111" name="Google Shape;111;p18"/>
          <p:cNvSpPr txBox="1"/>
          <p:nvPr/>
        </p:nvSpPr>
        <p:spPr>
          <a:xfrm>
            <a:off x="-2362" y="2038350"/>
            <a:ext cx="91440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1000"/>
                                        <p:tgtEl>
                                          <p:spTgt spid="104"/>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1000"/>
                                        <p:tgtEl>
                                          <p:spTgt spid="10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fade">
                                      <p:cBhvr>
                                        <p:cTn id="19" dur="1000"/>
                                        <p:tgtEl>
                                          <p:spTgt spid="103"/>
                                        </p:tgtEl>
                                      </p:cBhvr>
                                    </p:animEffect>
                                  </p:childTnLst>
                                </p:cTn>
                              </p:par>
                              <p:par>
                                <p:cTn id="20" presetID="10" presetClass="entr" presetSubtype="0" fill="hold" nodeType="withEffect">
                                  <p:stCondLst>
                                    <p:cond delay="0"/>
                                  </p:stCondLst>
                                  <p:childTnLst>
                                    <p:set>
                                      <p:cBhvr>
                                        <p:cTn id="21" dur="1" fill="hold">
                                          <p:stCondLst>
                                            <p:cond delay="0"/>
                                          </p:stCondLst>
                                        </p:cTn>
                                        <p:tgtEl>
                                          <p:spTgt spid="106"/>
                                        </p:tgtEl>
                                        <p:attrNameLst>
                                          <p:attrName>style.visibility</p:attrName>
                                        </p:attrNameLst>
                                      </p:cBhvr>
                                      <p:to>
                                        <p:strVal val="visible"/>
                                      </p:to>
                                    </p:set>
                                    <p:animEffect transition="in" filter="fade">
                                      <p:cBhvr>
                                        <p:cTn id="22" dur="1000"/>
                                        <p:tgtEl>
                                          <p:spTgt spid="106"/>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09"/>
                                        </p:tgtEl>
                                        <p:attrNameLst>
                                          <p:attrName>style.visibility</p:attrName>
                                        </p:attrNameLst>
                                      </p:cBhvr>
                                      <p:to>
                                        <p:strVal val="visible"/>
                                      </p:to>
                                    </p:set>
                                    <p:animEffect transition="in" filter="fade">
                                      <p:cBhvr>
                                        <p:cTn id="26" dur="1000"/>
                                        <p:tgtEl>
                                          <p:spTgt spid="10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1000"/>
                                        <p:tgtEl>
                                          <p:spTgt spid="102"/>
                                        </p:tgtEl>
                                      </p:cBhvr>
                                    </p:animEffect>
                                  </p:childTnLst>
                                </p:cTn>
                              </p:par>
                              <p:par>
                                <p:cTn id="32" presetID="10" presetClass="entr" presetSubtype="0" fill="hold" nodeType="with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fade">
                                      <p:cBhvr>
                                        <p:cTn id="34" dur="1000"/>
                                        <p:tgtEl>
                                          <p:spTgt spid="105"/>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110"/>
                                        </p:tgtEl>
                                        <p:attrNameLst>
                                          <p:attrName>style.visibility</p:attrName>
                                        </p:attrNameLst>
                                      </p:cBhvr>
                                      <p:to>
                                        <p:strVal val="visible"/>
                                      </p:to>
                                    </p:set>
                                    <p:animEffect transition="in" filter="fade">
                                      <p:cBhvr>
                                        <p:cTn id="38"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19"/>
          <p:cNvPicPr preferRelativeResize="0"/>
          <p:nvPr/>
        </p:nvPicPr>
        <p:blipFill rotWithShape="1">
          <a:blip r:embed="rId3">
            <a:alphaModFix/>
          </a:blip>
          <a:srcRect l="8626" t="17017" r="4160" b="30053"/>
          <a:stretch/>
        </p:blipFill>
        <p:spPr>
          <a:xfrm>
            <a:off x="1951125" y="153975"/>
            <a:ext cx="5975976" cy="4835552"/>
          </a:xfrm>
          <a:prstGeom prst="rect">
            <a:avLst/>
          </a:prstGeom>
          <a:noFill/>
          <a:ln w="19050" cap="flat" cmpd="sng">
            <a:solidFill>
              <a:srgbClr val="595959"/>
            </a:solidFill>
            <a:prstDash val="solid"/>
            <a:round/>
            <a:headEnd type="none" w="sm" len="sm"/>
            <a:tailEnd type="none" w="sm" len="sm"/>
          </a:ln>
        </p:spPr>
      </p:pic>
      <p:sp>
        <p:nvSpPr>
          <p:cNvPr id="117" name="Google Shape;117;p19"/>
          <p:cNvSpPr/>
          <p:nvPr/>
        </p:nvSpPr>
        <p:spPr>
          <a:xfrm>
            <a:off x="3832800" y="2655450"/>
            <a:ext cx="892500" cy="565200"/>
          </a:xfrm>
          <a:prstGeom prst="ellipse">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118" name="Google Shape;118;p19"/>
          <p:cNvSpPr txBox="1"/>
          <p:nvPr/>
        </p:nvSpPr>
        <p:spPr>
          <a:xfrm>
            <a:off x="193925" y="455675"/>
            <a:ext cx="1288800" cy="1821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800">
                <a:solidFill>
                  <a:schemeClr val="dk2"/>
                </a:solidFill>
              </a:rPr>
              <a:t>Where did the Wiemers Family come from?</a:t>
            </a:r>
            <a:endParaRPr sz="1800">
              <a:solidFill>
                <a:schemeClr val="dk2"/>
              </a:solidFill>
            </a:endParaRPr>
          </a:p>
        </p:txBody>
      </p:sp>
      <p:sp>
        <p:nvSpPr>
          <p:cNvPr id="119" name="Google Shape;119;p19"/>
          <p:cNvSpPr txBox="1"/>
          <p:nvPr/>
        </p:nvSpPr>
        <p:spPr>
          <a:xfrm>
            <a:off x="135275" y="2790900"/>
            <a:ext cx="1574100" cy="75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Aurich, Ostfriesland</a:t>
            </a:r>
            <a:endParaRPr sz="1800">
              <a:solidFill>
                <a:schemeClr val="dk2"/>
              </a:solidFill>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1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0"/>
          <p:cNvSpPr txBox="1"/>
          <p:nvPr/>
        </p:nvSpPr>
        <p:spPr>
          <a:xfrm>
            <a:off x="1921900" y="2988950"/>
            <a:ext cx="4892100" cy="50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rgbClr val="CC0000"/>
                </a:solidFill>
                <a:latin typeface="Lexend"/>
                <a:ea typeface="Lexend"/>
                <a:cs typeface="Lexend"/>
                <a:sym typeface="Lexend"/>
              </a:rPr>
              <a:t>Where did they decide to live?</a:t>
            </a:r>
            <a:endParaRPr sz="1800" i="1">
              <a:solidFill>
                <a:srgbClr val="CC0000"/>
              </a:solidFill>
              <a:latin typeface="Lexend"/>
              <a:ea typeface="Lexend"/>
              <a:cs typeface="Lexend"/>
              <a:sym typeface="Lexend"/>
            </a:endParaRPr>
          </a:p>
        </p:txBody>
      </p:sp>
      <p:sp>
        <p:nvSpPr>
          <p:cNvPr id="125" name="Google Shape;125;p20"/>
          <p:cNvSpPr txBox="1"/>
          <p:nvPr/>
        </p:nvSpPr>
        <p:spPr>
          <a:xfrm>
            <a:off x="198425" y="3351375"/>
            <a:ext cx="6973800" cy="99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2"/>
                </a:solidFill>
                <a:latin typeface="Lexend"/>
                <a:ea typeface="Lexend"/>
                <a:cs typeface="Lexend"/>
                <a:sym typeface="Lexend"/>
              </a:rPr>
              <a:t>Johann Wiemers &amp; Friederick Muennink</a:t>
            </a:r>
            <a:r>
              <a:rPr lang="en">
                <a:solidFill>
                  <a:schemeClr val="dk2"/>
                </a:solidFill>
                <a:latin typeface="Lexend"/>
                <a:ea typeface="Lexend"/>
                <a:cs typeface="Lexend"/>
                <a:sym typeface="Lexend"/>
              </a:rPr>
              <a:t> pooled their money and resources together. They purchased overlapping land tracts from previous Castro Colony grant holders along Verde Creek to carve out the </a:t>
            </a:r>
            <a:endParaRPr>
              <a:solidFill>
                <a:schemeClr val="dk2"/>
              </a:solidFill>
              <a:latin typeface="Lexend"/>
              <a:ea typeface="Lexend"/>
              <a:cs typeface="Lexend"/>
              <a:sym typeface="Lexend"/>
            </a:endParaRPr>
          </a:p>
          <a:p>
            <a:pPr marL="0" lvl="0" indent="0" algn="ctr" rtl="0">
              <a:spcBef>
                <a:spcPts val="0"/>
              </a:spcBef>
              <a:spcAft>
                <a:spcPts val="0"/>
              </a:spcAft>
              <a:buNone/>
            </a:pPr>
            <a:r>
              <a:rPr lang="en" b="1" i="1">
                <a:solidFill>
                  <a:srgbClr val="A7291E"/>
                </a:solidFill>
                <a:latin typeface="Lexend"/>
                <a:ea typeface="Lexend"/>
                <a:cs typeface="Lexend"/>
                <a:sym typeface="Lexend"/>
              </a:rPr>
              <a:t>1,000-acre New Fountain settlement</a:t>
            </a:r>
            <a:r>
              <a:rPr lang="en">
                <a:solidFill>
                  <a:schemeClr val="dk2"/>
                </a:solidFill>
                <a:latin typeface="Lexend"/>
                <a:ea typeface="Lexend"/>
                <a:cs typeface="Lexend"/>
                <a:sym typeface="Lexend"/>
              </a:rPr>
              <a:t>. </a:t>
            </a:r>
            <a:endParaRPr>
              <a:solidFill>
                <a:schemeClr val="dk2"/>
              </a:solidFill>
              <a:latin typeface="Lexend"/>
              <a:ea typeface="Lexend"/>
              <a:cs typeface="Lexend"/>
              <a:sym typeface="Lexend"/>
            </a:endParaRPr>
          </a:p>
        </p:txBody>
      </p:sp>
      <p:pic>
        <p:nvPicPr>
          <p:cNvPr id="126" name="Google Shape;126;p20"/>
          <p:cNvPicPr preferRelativeResize="0"/>
          <p:nvPr/>
        </p:nvPicPr>
        <p:blipFill>
          <a:blip r:embed="rId3">
            <a:alphaModFix/>
          </a:blip>
          <a:stretch>
            <a:fillRect/>
          </a:stretch>
        </p:blipFill>
        <p:spPr>
          <a:xfrm>
            <a:off x="7273350" y="3298000"/>
            <a:ext cx="1408975" cy="1408975"/>
          </a:xfrm>
          <a:prstGeom prst="rect">
            <a:avLst/>
          </a:prstGeom>
          <a:noFill/>
          <a:ln>
            <a:noFill/>
          </a:ln>
        </p:spPr>
      </p:pic>
      <p:sp>
        <p:nvSpPr>
          <p:cNvPr id="127" name="Google Shape;127;p20"/>
          <p:cNvSpPr txBox="1"/>
          <p:nvPr/>
        </p:nvSpPr>
        <p:spPr>
          <a:xfrm>
            <a:off x="548250" y="719450"/>
            <a:ext cx="8228400" cy="93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u="sng">
                <a:solidFill>
                  <a:schemeClr val="dk2"/>
                </a:solidFill>
                <a:latin typeface="Lexend"/>
                <a:ea typeface="Lexend"/>
                <a:cs typeface="Lexend"/>
                <a:sym typeface="Lexend"/>
              </a:rPr>
              <a:t>1845-1847</a:t>
            </a:r>
            <a:r>
              <a:rPr lang="en">
                <a:solidFill>
                  <a:schemeClr val="dk2"/>
                </a:solidFill>
                <a:latin typeface="Lexend"/>
                <a:ea typeface="Lexend"/>
                <a:cs typeface="Lexend"/>
                <a:sym typeface="Lexend"/>
              </a:rPr>
              <a:t>–Henri Castro settles </a:t>
            </a:r>
            <a:r>
              <a:rPr lang="en" u="sng">
                <a:solidFill>
                  <a:schemeClr val="dk2"/>
                </a:solidFill>
                <a:latin typeface="Lexend"/>
                <a:ea typeface="Lexend"/>
                <a:cs typeface="Lexend"/>
                <a:sym typeface="Lexend"/>
              </a:rPr>
              <a:t>Castroville</a:t>
            </a:r>
            <a:r>
              <a:rPr lang="en">
                <a:solidFill>
                  <a:schemeClr val="dk2"/>
                </a:solidFill>
                <a:latin typeface="Lexend"/>
                <a:ea typeface="Lexend"/>
                <a:cs typeface="Lexend"/>
                <a:sym typeface="Lexend"/>
              </a:rPr>
              <a:t>, </a:t>
            </a:r>
            <a:r>
              <a:rPr lang="en" u="sng">
                <a:solidFill>
                  <a:schemeClr val="dk2"/>
                </a:solidFill>
                <a:latin typeface="Lexend"/>
                <a:ea typeface="Lexend"/>
                <a:cs typeface="Lexend"/>
                <a:sym typeface="Lexend"/>
              </a:rPr>
              <a:t>Quihi</a:t>
            </a:r>
            <a:r>
              <a:rPr lang="en">
                <a:solidFill>
                  <a:schemeClr val="dk2"/>
                </a:solidFill>
                <a:latin typeface="Lexend"/>
                <a:ea typeface="Lexend"/>
                <a:cs typeface="Lexend"/>
                <a:sym typeface="Lexend"/>
              </a:rPr>
              <a:t>, </a:t>
            </a:r>
            <a:r>
              <a:rPr lang="en" u="sng">
                <a:solidFill>
                  <a:schemeClr val="dk2"/>
                </a:solidFill>
                <a:latin typeface="Lexend"/>
                <a:ea typeface="Lexend"/>
                <a:cs typeface="Lexend"/>
                <a:sym typeface="Lexend"/>
              </a:rPr>
              <a:t>Vandenburg</a:t>
            </a:r>
            <a:r>
              <a:rPr lang="en">
                <a:solidFill>
                  <a:schemeClr val="dk2"/>
                </a:solidFill>
                <a:latin typeface="Lexend"/>
                <a:ea typeface="Lexend"/>
                <a:cs typeface="Lexend"/>
                <a:sym typeface="Lexend"/>
              </a:rPr>
              <a:t>, which moved to</a:t>
            </a:r>
            <a:endParaRPr>
              <a:solidFill>
                <a:schemeClr val="dk2"/>
              </a:solidFill>
              <a:latin typeface="Lexend"/>
              <a:ea typeface="Lexend"/>
              <a:cs typeface="Lexend"/>
              <a:sym typeface="Lexend"/>
            </a:endParaRPr>
          </a:p>
          <a:p>
            <a:pPr marL="0" lvl="0" indent="0" algn="l" rtl="0">
              <a:spcBef>
                <a:spcPts val="0"/>
              </a:spcBef>
              <a:spcAft>
                <a:spcPts val="0"/>
              </a:spcAft>
              <a:buNone/>
            </a:pPr>
            <a:r>
              <a:rPr lang="en">
                <a:solidFill>
                  <a:schemeClr val="dk2"/>
                </a:solidFill>
                <a:latin typeface="Lexend"/>
                <a:ea typeface="Lexend"/>
                <a:cs typeface="Lexend"/>
                <a:sym typeface="Lexend"/>
              </a:rPr>
              <a:t>           </a:t>
            </a:r>
            <a:r>
              <a:rPr lang="en" u="sng">
                <a:solidFill>
                  <a:schemeClr val="dk2"/>
                </a:solidFill>
                <a:latin typeface="Lexend"/>
                <a:ea typeface="Lexend"/>
                <a:cs typeface="Lexend"/>
                <a:sym typeface="Lexend"/>
              </a:rPr>
              <a:t>New Fountain</a:t>
            </a:r>
            <a:r>
              <a:rPr lang="en">
                <a:solidFill>
                  <a:schemeClr val="dk2"/>
                </a:solidFill>
                <a:latin typeface="Lexend"/>
                <a:ea typeface="Lexend"/>
                <a:cs typeface="Lexend"/>
                <a:sym typeface="Lexend"/>
              </a:rPr>
              <a:t> after the Verde Creek (Lucky’s) went dry, and </a:t>
            </a:r>
            <a:r>
              <a:rPr lang="en" u="sng">
                <a:solidFill>
                  <a:schemeClr val="dk2"/>
                </a:solidFill>
                <a:latin typeface="Lexend"/>
                <a:ea typeface="Lexend"/>
                <a:cs typeface="Lexend"/>
                <a:sym typeface="Lexend"/>
              </a:rPr>
              <a:t>D’Hanis</a:t>
            </a:r>
            <a:endParaRPr u="sng">
              <a:solidFill>
                <a:schemeClr val="dk2"/>
              </a:solidFill>
              <a:latin typeface="Lexend"/>
              <a:ea typeface="Lexend"/>
              <a:cs typeface="Lexend"/>
              <a:sym typeface="Lexend"/>
            </a:endParaRPr>
          </a:p>
          <a:p>
            <a:pPr marL="0" lvl="0" indent="0" algn="l" rtl="0">
              <a:spcBef>
                <a:spcPts val="0"/>
              </a:spcBef>
              <a:spcAft>
                <a:spcPts val="0"/>
              </a:spcAft>
              <a:buNone/>
            </a:pPr>
            <a:r>
              <a:rPr lang="en" b="1" u="sng">
                <a:solidFill>
                  <a:schemeClr val="dk2"/>
                </a:solidFill>
                <a:latin typeface="Lexend"/>
                <a:ea typeface="Lexend"/>
                <a:cs typeface="Lexend"/>
                <a:sym typeface="Lexend"/>
              </a:rPr>
              <a:t>1851</a:t>
            </a:r>
            <a:r>
              <a:rPr lang="en">
                <a:solidFill>
                  <a:schemeClr val="dk2"/>
                </a:solidFill>
                <a:latin typeface="Lexend"/>
                <a:ea typeface="Lexend"/>
                <a:cs typeface="Lexend"/>
                <a:sym typeface="Lexend"/>
              </a:rPr>
              <a:t>–Johann &amp; Christoff Wiemers arrived in TX on </a:t>
            </a:r>
            <a:r>
              <a:rPr lang="en" u="sng">
                <a:solidFill>
                  <a:schemeClr val="dk2"/>
                </a:solidFill>
                <a:latin typeface="Lexend"/>
                <a:ea typeface="Lexend"/>
                <a:cs typeface="Lexend"/>
                <a:sym typeface="Lexend"/>
              </a:rPr>
              <a:t>December 20, 1851</a:t>
            </a:r>
            <a:r>
              <a:rPr lang="en">
                <a:solidFill>
                  <a:schemeClr val="dk2"/>
                </a:solidFill>
                <a:latin typeface="Lexend"/>
                <a:ea typeface="Lexend"/>
                <a:cs typeface="Lexend"/>
                <a:sym typeface="Lexend"/>
              </a:rPr>
              <a:t>.</a:t>
            </a:r>
            <a:endParaRPr>
              <a:solidFill>
                <a:schemeClr val="dk2"/>
              </a:solidFill>
              <a:latin typeface="Lexend"/>
              <a:ea typeface="Lexend"/>
              <a:cs typeface="Lexend"/>
              <a:sym typeface="Lexend"/>
            </a:endParaRPr>
          </a:p>
          <a:p>
            <a:pPr marL="0" lvl="0" indent="0" algn="l" rtl="0">
              <a:spcBef>
                <a:spcPts val="0"/>
              </a:spcBef>
              <a:spcAft>
                <a:spcPts val="0"/>
              </a:spcAft>
              <a:buNone/>
            </a:pPr>
            <a:r>
              <a:rPr lang="en" b="1" u="sng">
                <a:solidFill>
                  <a:schemeClr val="dk2"/>
                </a:solidFill>
                <a:latin typeface="Lexend"/>
                <a:ea typeface="Lexend"/>
                <a:cs typeface="Lexend"/>
                <a:sym typeface="Lexend"/>
              </a:rPr>
              <a:t>1855</a:t>
            </a:r>
            <a:r>
              <a:rPr lang="en">
                <a:solidFill>
                  <a:schemeClr val="dk2"/>
                </a:solidFill>
                <a:latin typeface="Lexend"/>
                <a:ea typeface="Lexend"/>
                <a:cs typeface="Lexend"/>
                <a:sym typeface="Lexend"/>
              </a:rPr>
              <a:t>–Aalke Gerdes arrived in TX with parents, Jan &amp; Venne Gerdes</a:t>
            </a:r>
            <a:endParaRPr>
              <a:solidFill>
                <a:schemeClr val="dk2"/>
              </a:solidFill>
              <a:latin typeface="Lexend"/>
              <a:ea typeface="Lexend"/>
              <a:cs typeface="Lexend"/>
              <a:sym typeface="Lexend"/>
            </a:endParaRPr>
          </a:p>
          <a:p>
            <a:pPr marL="0" lvl="0" indent="0" algn="l" rtl="0">
              <a:spcBef>
                <a:spcPts val="0"/>
              </a:spcBef>
              <a:spcAft>
                <a:spcPts val="0"/>
              </a:spcAft>
              <a:buNone/>
            </a:pPr>
            <a:endParaRPr>
              <a:solidFill>
                <a:schemeClr val="dk2"/>
              </a:solidFill>
              <a:latin typeface="Lexend"/>
              <a:ea typeface="Lexend"/>
              <a:cs typeface="Lexend"/>
              <a:sym typeface="Lexend"/>
            </a:endParaRPr>
          </a:p>
        </p:txBody>
      </p:sp>
      <p:sp>
        <p:nvSpPr>
          <p:cNvPr id="128" name="Google Shape;128;p20"/>
          <p:cNvSpPr txBox="1"/>
          <p:nvPr/>
        </p:nvSpPr>
        <p:spPr>
          <a:xfrm>
            <a:off x="548250" y="1560388"/>
            <a:ext cx="5463900" cy="93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u="sng">
                <a:solidFill>
                  <a:srgbClr val="CC0000"/>
                </a:solidFill>
                <a:latin typeface="Lexend"/>
                <a:ea typeface="Lexend"/>
                <a:cs typeface="Lexend"/>
                <a:sym typeface="Lexend"/>
              </a:rPr>
              <a:t>1856</a:t>
            </a:r>
            <a:r>
              <a:rPr lang="en">
                <a:solidFill>
                  <a:srgbClr val="CC0000"/>
                </a:solidFill>
                <a:latin typeface="Lexend"/>
                <a:ea typeface="Lexend"/>
                <a:cs typeface="Lexend"/>
                <a:sym typeface="Lexend"/>
              </a:rPr>
              <a:t>–Johann &amp; Aalke married</a:t>
            </a:r>
            <a:endParaRPr>
              <a:solidFill>
                <a:srgbClr val="CC0000"/>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b="1" u="sng">
                <a:solidFill>
                  <a:srgbClr val="CC0000"/>
                </a:solidFill>
                <a:latin typeface="Lexend"/>
                <a:ea typeface="Lexend"/>
                <a:cs typeface="Lexend"/>
                <a:sym typeface="Lexend"/>
              </a:rPr>
              <a:t>1858</a:t>
            </a:r>
            <a:r>
              <a:rPr lang="en">
                <a:solidFill>
                  <a:srgbClr val="CC0000"/>
                </a:solidFill>
                <a:latin typeface="Lexend"/>
                <a:ea typeface="Lexend"/>
                <a:cs typeface="Lexend"/>
                <a:sym typeface="Lexend"/>
              </a:rPr>
              <a:t>–Wiemers Oak Services (Ebenezer Methodist Church)</a:t>
            </a:r>
            <a:endParaRPr>
              <a:solidFill>
                <a:srgbClr val="CC0000"/>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b="1" u="sng">
                <a:solidFill>
                  <a:srgbClr val="CC0000"/>
                </a:solidFill>
                <a:latin typeface="Lexend"/>
                <a:ea typeface="Lexend"/>
                <a:cs typeface="Lexend"/>
                <a:sym typeface="Lexend"/>
              </a:rPr>
              <a:t>1860–1865</a:t>
            </a:r>
            <a:r>
              <a:rPr lang="en">
                <a:solidFill>
                  <a:srgbClr val="CC0000"/>
                </a:solidFill>
                <a:latin typeface="Lexend"/>
                <a:ea typeface="Lexend"/>
                <a:cs typeface="Lexend"/>
                <a:sym typeface="Lexend"/>
              </a:rPr>
              <a:t>–Civil War</a:t>
            </a:r>
            <a:endParaRPr>
              <a:solidFill>
                <a:srgbClr val="CC0000"/>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b="1" u="sng">
                <a:solidFill>
                  <a:srgbClr val="CC0000"/>
                </a:solidFill>
                <a:latin typeface="Lexend"/>
                <a:ea typeface="Lexend"/>
                <a:cs typeface="Lexend"/>
                <a:sym typeface="Lexend"/>
              </a:rPr>
              <a:t>1877</a:t>
            </a:r>
            <a:r>
              <a:rPr lang="en">
                <a:solidFill>
                  <a:srgbClr val="CC0000"/>
                </a:solidFill>
                <a:latin typeface="Lexend"/>
                <a:ea typeface="Lexend"/>
                <a:cs typeface="Lexend"/>
                <a:sym typeface="Lexend"/>
              </a:rPr>
              <a:t>–Last Indian Raid in Medina County</a:t>
            </a:r>
            <a:endParaRPr sz="1800">
              <a:solidFill>
                <a:srgbClr val="CC0000"/>
              </a:solidFill>
            </a:endParaRPr>
          </a:p>
        </p:txBody>
      </p:sp>
      <p:pic>
        <p:nvPicPr>
          <p:cNvPr id="129" name="Google Shape;129;p20"/>
          <p:cNvPicPr preferRelativeResize="0"/>
          <p:nvPr/>
        </p:nvPicPr>
        <p:blipFill>
          <a:blip r:embed="rId4">
            <a:alphaModFix/>
          </a:blip>
          <a:stretch>
            <a:fillRect/>
          </a:stretch>
        </p:blipFill>
        <p:spPr>
          <a:xfrm>
            <a:off x="7464291" y="1181200"/>
            <a:ext cx="840311" cy="1313700"/>
          </a:xfrm>
          <a:prstGeom prst="rect">
            <a:avLst/>
          </a:prstGeom>
          <a:noFill/>
          <a:ln w="28575" cap="flat" cmpd="sng">
            <a:solidFill>
              <a:schemeClr val="dk2"/>
            </a:solidFill>
            <a:prstDash val="solid"/>
            <a:round/>
            <a:headEnd type="none" w="sm" len="sm"/>
            <a:tailEnd type="none" w="sm" len="sm"/>
          </a:ln>
        </p:spPr>
      </p:pic>
      <p:sp>
        <p:nvSpPr>
          <p:cNvPr id="130" name="Google Shape;130;p20"/>
          <p:cNvSpPr txBox="1"/>
          <p:nvPr/>
        </p:nvSpPr>
        <p:spPr>
          <a:xfrm>
            <a:off x="7141675" y="2494904"/>
            <a:ext cx="13332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Lexend"/>
                <a:ea typeface="Lexend"/>
                <a:cs typeface="Lexend"/>
                <a:sym typeface="Lexend"/>
              </a:rPr>
              <a:t>Henri Castro</a:t>
            </a:r>
            <a:endParaRPr>
              <a:solidFill>
                <a:schemeClr val="dk2"/>
              </a:solidFill>
              <a:latin typeface="Lexend"/>
              <a:ea typeface="Lexend"/>
              <a:cs typeface="Lexend"/>
              <a:sym typeface="Lexend"/>
            </a:endParaRPr>
          </a:p>
        </p:txBody>
      </p:sp>
      <p:sp>
        <p:nvSpPr>
          <p:cNvPr id="131" name="Google Shape;131;p20"/>
          <p:cNvSpPr txBox="1"/>
          <p:nvPr/>
        </p:nvSpPr>
        <p:spPr>
          <a:xfrm>
            <a:off x="2142900" y="219150"/>
            <a:ext cx="3561900" cy="39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a:solidFill>
                  <a:srgbClr val="CC0000"/>
                </a:solidFill>
                <a:latin typeface="Lexend"/>
                <a:ea typeface="Lexend"/>
                <a:cs typeface="Lexend"/>
                <a:sym typeface="Lexend"/>
              </a:rPr>
              <a:t>   </a:t>
            </a:r>
            <a:r>
              <a:rPr lang="en" sz="1800" i="1">
                <a:solidFill>
                  <a:srgbClr val="CC0000"/>
                </a:solidFill>
                <a:latin typeface="Lexend"/>
                <a:ea typeface="Lexend"/>
                <a:cs typeface="Lexend"/>
                <a:sym typeface="Lexend"/>
              </a:rPr>
              <a:t>Let’s remember….</a:t>
            </a:r>
            <a:endParaRPr sz="1800">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1000"/>
                                        <p:tgtEl>
                                          <p:spTgt spid="12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childTnLst>
                                </p:cTn>
                              </p:par>
                              <p:par>
                                <p:cTn id="12" presetID="10" presetClass="entr" presetSubtype="0" fill="hold" nodeType="withEffect">
                                  <p:stCondLst>
                                    <p:cond delay="0"/>
                                  </p:stCondLst>
                                  <p:childTnLst>
                                    <p:set>
                                      <p:cBhvr>
                                        <p:cTn id="13" dur="1" fill="hold">
                                          <p:stCondLst>
                                            <p:cond delay="0"/>
                                          </p:stCondLst>
                                        </p:cTn>
                                        <p:tgtEl>
                                          <p:spTgt spid="130"/>
                                        </p:tgtEl>
                                        <p:attrNameLst>
                                          <p:attrName>style.visibility</p:attrName>
                                        </p:attrNameLst>
                                      </p:cBhvr>
                                      <p:to>
                                        <p:strVal val="visible"/>
                                      </p:to>
                                    </p:set>
                                    <p:animEffect transition="in" filter="fade">
                                      <p:cBhvr>
                                        <p:cTn id="14" dur="1000"/>
                                        <p:tgtEl>
                                          <p:spTgt spid="13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28"/>
                                        </p:tgtEl>
                                        <p:attrNameLst>
                                          <p:attrName>style.visibility</p:attrName>
                                        </p:attrNameLst>
                                      </p:cBhvr>
                                      <p:to>
                                        <p:strVal val="visible"/>
                                      </p:to>
                                    </p:set>
                                    <p:animEffect transition="in" filter="fade">
                                      <p:cBhvr>
                                        <p:cTn id="19" dur="1000"/>
                                        <p:tgtEl>
                                          <p:spTgt spid="12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fade">
                                      <p:cBhvr>
                                        <p:cTn id="24" dur="1000"/>
                                        <p:tgtEl>
                                          <p:spTgt spid="1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5"/>
                                        </p:tgtEl>
                                        <p:attrNameLst>
                                          <p:attrName>style.visibility</p:attrName>
                                        </p:attrNameLst>
                                      </p:cBhvr>
                                      <p:to>
                                        <p:strVal val="visible"/>
                                      </p:to>
                                    </p:set>
                                    <p:animEffect transition="in" filter="fade">
                                      <p:cBhvr>
                                        <p:cTn id="29" dur="1000"/>
                                        <p:tgtEl>
                                          <p:spTgt spid="125"/>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26"/>
                                        </p:tgtEl>
                                        <p:attrNameLst>
                                          <p:attrName>style.visibility</p:attrName>
                                        </p:attrNameLst>
                                      </p:cBhvr>
                                      <p:to>
                                        <p:strVal val="visible"/>
                                      </p:to>
                                    </p:set>
                                    <p:animEffect transition="in" filter="fade">
                                      <p:cBhvr>
                                        <p:cTn id="33"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1"/>
          <p:cNvPicPr preferRelativeResize="0"/>
          <p:nvPr/>
        </p:nvPicPr>
        <p:blipFill rotWithShape="1">
          <a:blip r:embed="rId3">
            <a:alphaModFix/>
          </a:blip>
          <a:srcRect l="31155" t="17413" r="22107" b="16225"/>
          <a:stretch/>
        </p:blipFill>
        <p:spPr>
          <a:xfrm>
            <a:off x="1429125" y="169150"/>
            <a:ext cx="5793802" cy="4627376"/>
          </a:xfrm>
          <a:prstGeom prst="rect">
            <a:avLst/>
          </a:prstGeom>
          <a:noFill/>
          <a:ln w="19050" cap="flat" cmpd="sng">
            <a:solidFill>
              <a:schemeClr val="dk2"/>
            </a:solidFill>
            <a:prstDash val="solid"/>
            <a:round/>
            <a:headEnd type="none" w="sm" len="sm"/>
            <a:tailEnd type="none" w="sm" len="sm"/>
          </a:ln>
        </p:spPr>
      </p:pic>
      <p:sp>
        <p:nvSpPr>
          <p:cNvPr id="137" name="Google Shape;137;p21"/>
          <p:cNvSpPr/>
          <p:nvPr/>
        </p:nvSpPr>
        <p:spPr>
          <a:xfrm rot="10114595" flipH="1">
            <a:off x="5138012" y="4232935"/>
            <a:ext cx="2970342" cy="77780"/>
          </a:xfrm>
          <a:prstGeom prst="leftArrow">
            <a:avLst>
              <a:gd name="adj1" fmla="val 30593"/>
              <a:gd name="adj2" fmla="val 50000"/>
            </a:avLst>
          </a:prstGeom>
          <a:solidFill>
            <a:srgbClr val="FF0000"/>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21"/>
          <p:cNvSpPr/>
          <p:nvPr/>
        </p:nvSpPr>
        <p:spPr>
          <a:xfrm rot="-10270213" flipH="1">
            <a:off x="3625592" y="2141052"/>
            <a:ext cx="3734863" cy="135005"/>
          </a:xfrm>
          <a:prstGeom prst="leftArrow">
            <a:avLst>
              <a:gd name="adj1" fmla="val 6706"/>
              <a:gd name="adj2" fmla="val 50000"/>
            </a:avLst>
          </a:prstGeom>
          <a:solidFill>
            <a:srgbClr val="FF0000"/>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9" name="Google Shape;139;p21"/>
          <p:cNvSpPr/>
          <p:nvPr/>
        </p:nvSpPr>
        <p:spPr>
          <a:xfrm rot="9584156">
            <a:off x="863281" y="2245243"/>
            <a:ext cx="2273729" cy="117135"/>
          </a:xfrm>
          <a:prstGeom prst="leftArrow">
            <a:avLst>
              <a:gd name="adj1" fmla="val 6706"/>
              <a:gd name="adj2" fmla="val 50000"/>
            </a:avLst>
          </a:prstGeom>
          <a:solidFill>
            <a:srgbClr val="FF0000"/>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 name="Google Shape;140;p21"/>
          <p:cNvSpPr/>
          <p:nvPr/>
        </p:nvSpPr>
        <p:spPr>
          <a:xfrm>
            <a:off x="4770325" y="4453425"/>
            <a:ext cx="328200" cy="333900"/>
          </a:xfrm>
          <a:prstGeom prst="rect">
            <a:avLst/>
          </a:prstGeom>
          <a:noFill/>
          <a:ln w="38100" cap="flat"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1" name="Google Shape;141;p21"/>
          <p:cNvSpPr txBox="1">
            <a:spLocks noGrp="1"/>
          </p:cNvSpPr>
          <p:nvPr>
            <p:ph type="subTitle" idx="1"/>
          </p:nvPr>
        </p:nvSpPr>
        <p:spPr>
          <a:xfrm>
            <a:off x="7268175" y="438000"/>
            <a:ext cx="1539600" cy="101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440"/>
              <a:buNone/>
            </a:pPr>
            <a:r>
              <a:rPr lang="en" sz="1820">
                <a:latin typeface="Lexend"/>
                <a:ea typeface="Lexend"/>
                <a:cs typeface="Lexend"/>
                <a:sym typeface="Lexend"/>
              </a:rPr>
              <a:t>Medina County </a:t>
            </a:r>
            <a:endParaRPr sz="1820">
              <a:latin typeface="Lexend"/>
              <a:ea typeface="Lexend"/>
              <a:cs typeface="Lexend"/>
              <a:sym typeface="Lexend"/>
            </a:endParaRPr>
          </a:p>
          <a:p>
            <a:pPr marL="0" lvl="0" indent="0" algn="ctr" rtl="0">
              <a:spcBef>
                <a:spcPts val="0"/>
              </a:spcBef>
              <a:spcAft>
                <a:spcPts val="0"/>
              </a:spcAft>
              <a:buSzPts val="440"/>
              <a:buNone/>
            </a:pPr>
            <a:r>
              <a:rPr lang="en" sz="1820">
                <a:latin typeface="Lexend"/>
                <a:ea typeface="Lexend"/>
                <a:cs typeface="Lexend"/>
                <a:sym typeface="Lexend"/>
              </a:rPr>
              <a:t>1862</a:t>
            </a:r>
            <a:endParaRPr sz="1820">
              <a:latin typeface="Lexend"/>
              <a:ea typeface="Lexend"/>
              <a:cs typeface="Lexend"/>
              <a:sym typeface="Lexend"/>
            </a:endParaRPr>
          </a:p>
        </p:txBody>
      </p:sp>
      <p:sp>
        <p:nvSpPr>
          <p:cNvPr id="142" name="Google Shape;142;p21"/>
          <p:cNvSpPr/>
          <p:nvPr/>
        </p:nvSpPr>
        <p:spPr>
          <a:xfrm rot="10408934">
            <a:off x="596457" y="1562617"/>
            <a:ext cx="1924036" cy="117180"/>
          </a:xfrm>
          <a:prstGeom prst="leftArrow">
            <a:avLst>
              <a:gd name="adj1" fmla="val 13327"/>
              <a:gd name="adj2" fmla="val 50000"/>
            </a:avLst>
          </a:prstGeom>
          <a:solidFill>
            <a:srgbClr val="FF0000"/>
          </a:solid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3" name="Google Shape;143;p21"/>
          <p:cNvSpPr txBox="1"/>
          <p:nvPr/>
        </p:nvSpPr>
        <p:spPr>
          <a:xfrm>
            <a:off x="148725" y="1652950"/>
            <a:ext cx="1063500" cy="33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Lexend"/>
                <a:ea typeface="Lexend"/>
                <a:cs typeface="Lexend"/>
                <a:sym typeface="Lexend"/>
              </a:rPr>
              <a:t>Vandenburg</a:t>
            </a:r>
            <a:endParaRPr sz="1100">
              <a:solidFill>
                <a:schemeClr val="dk2"/>
              </a:solidFill>
              <a:latin typeface="Lexend"/>
              <a:ea typeface="Lexend"/>
              <a:cs typeface="Lexend"/>
              <a:sym typeface="Lexend"/>
            </a:endParaRPr>
          </a:p>
        </p:txBody>
      </p:sp>
      <p:sp>
        <p:nvSpPr>
          <p:cNvPr id="144" name="Google Shape;144;p21"/>
          <p:cNvSpPr txBox="1"/>
          <p:nvPr/>
        </p:nvSpPr>
        <p:spPr>
          <a:xfrm>
            <a:off x="364725" y="2628825"/>
            <a:ext cx="847500" cy="61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Lexend"/>
                <a:ea typeface="Lexend"/>
                <a:cs typeface="Lexend"/>
                <a:sym typeface="Lexend"/>
              </a:rPr>
              <a:t>New Fountain</a:t>
            </a:r>
            <a:endParaRPr sz="1100">
              <a:solidFill>
                <a:schemeClr val="dk2"/>
              </a:solidFill>
              <a:latin typeface="Lexend"/>
              <a:ea typeface="Lexend"/>
              <a:cs typeface="Lexend"/>
              <a:sym typeface="Lexend"/>
            </a:endParaRPr>
          </a:p>
        </p:txBody>
      </p:sp>
      <p:sp>
        <p:nvSpPr>
          <p:cNvPr id="145" name="Google Shape;145;p21"/>
          <p:cNvSpPr txBox="1"/>
          <p:nvPr/>
        </p:nvSpPr>
        <p:spPr>
          <a:xfrm>
            <a:off x="7887675" y="3558950"/>
            <a:ext cx="1081500" cy="84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u="sng">
                <a:solidFill>
                  <a:schemeClr val="dk2"/>
                </a:solidFill>
                <a:latin typeface="Lexend"/>
                <a:ea typeface="Lexend"/>
                <a:cs typeface="Lexend"/>
                <a:sym typeface="Lexend"/>
              </a:rPr>
              <a:t>Jan (John) Gerdes</a:t>
            </a:r>
            <a:r>
              <a:rPr lang="en" sz="1100">
                <a:solidFill>
                  <a:schemeClr val="dk2"/>
                </a:solidFill>
                <a:latin typeface="Lexend"/>
                <a:ea typeface="Lexend"/>
                <a:cs typeface="Lexend"/>
                <a:sym typeface="Lexend"/>
              </a:rPr>
              <a:t>=</a:t>
            </a:r>
            <a:endParaRPr sz="1100">
              <a:solidFill>
                <a:schemeClr val="dk2"/>
              </a:solidFill>
              <a:latin typeface="Lexend"/>
              <a:ea typeface="Lexend"/>
              <a:cs typeface="Lexend"/>
              <a:sym typeface="Lexend"/>
            </a:endParaRPr>
          </a:p>
          <a:p>
            <a:pPr marL="0" lvl="0" indent="0" algn="ctr" rtl="0">
              <a:spcBef>
                <a:spcPts val="0"/>
              </a:spcBef>
              <a:spcAft>
                <a:spcPts val="0"/>
              </a:spcAft>
              <a:buNone/>
            </a:pPr>
            <a:r>
              <a:rPr lang="en" sz="1100">
                <a:solidFill>
                  <a:schemeClr val="dk2"/>
                </a:solidFill>
                <a:latin typeface="Lexend"/>
                <a:ea typeface="Lexend"/>
                <a:cs typeface="Lexend"/>
                <a:sym typeface="Lexend"/>
              </a:rPr>
              <a:t>father of Aalke</a:t>
            </a:r>
            <a:endParaRPr sz="1100">
              <a:solidFill>
                <a:schemeClr val="dk2"/>
              </a:solidFill>
              <a:latin typeface="Lexend"/>
              <a:ea typeface="Lexend"/>
              <a:cs typeface="Lexend"/>
              <a:sym typeface="Lexend"/>
            </a:endParaRPr>
          </a:p>
        </p:txBody>
      </p:sp>
      <p:sp>
        <p:nvSpPr>
          <p:cNvPr id="146" name="Google Shape;146;p21"/>
          <p:cNvSpPr txBox="1"/>
          <p:nvPr/>
        </p:nvSpPr>
        <p:spPr>
          <a:xfrm>
            <a:off x="7386500" y="2377313"/>
            <a:ext cx="847500" cy="36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Lexend"/>
                <a:ea typeface="Lexend"/>
                <a:cs typeface="Lexend"/>
                <a:sym typeface="Lexend"/>
              </a:rPr>
              <a:t>Quihi</a:t>
            </a:r>
            <a:endParaRPr sz="1100">
              <a:solidFill>
                <a:schemeClr val="dk2"/>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1000"/>
                                        <p:tgtEl>
                                          <p:spTgt spid="13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46"/>
                                        </p:tgtEl>
                                        <p:attrNameLst>
                                          <p:attrName>style.visibility</p:attrName>
                                        </p:attrNameLst>
                                      </p:cBhvr>
                                      <p:to>
                                        <p:strVal val="visible"/>
                                      </p:to>
                                    </p:set>
                                    <p:animEffect transition="in" filter="fade">
                                      <p:cBhvr>
                                        <p:cTn id="11" dur="1000"/>
                                        <p:tgtEl>
                                          <p:spTgt spid="14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2"/>
                                        </p:tgtEl>
                                        <p:attrNameLst>
                                          <p:attrName>style.visibility</p:attrName>
                                        </p:attrNameLst>
                                      </p:cBhvr>
                                      <p:to>
                                        <p:strVal val="visible"/>
                                      </p:to>
                                    </p:set>
                                    <p:animEffect transition="in" filter="fade">
                                      <p:cBhvr>
                                        <p:cTn id="16" dur="1000"/>
                                        <p:tgtEl>
                                          <p:spTgt spid="14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fade">
                                      <p:cBhvr>
                                        <p:cTn id="20" dur="1000"/>
                                        <p:tgtEl>
                                          <p:spTgt spid="1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9"/>
                                        </p:tgtEl>
                                        <p:attrNameLst>
                                          <p:attrName>style.visibility</p:attrName>
                                        </p:attrNameLst>
                                      </p:cBhvr>
                                      <p:to>
                                        <p:strVal val="visible"/>
                                      </p:to>
                                    </p:set>
                                    <p:animEffect transition="in" filter="fade">
                                      <p:cBhvr>
                                        <p:cTn id="25" dur="1000"/>
                                        <p:tgtEl>
                                          <p:spTgt spid="139"/>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44"/>
                                        </p:tgtEl>
                                        <p:attrNameLst>
                                          <p:attrName>style.visibility</p:attrName>
                                        </p:attrNameLst>
                                      </p:cBhvr>
                                      <p:to>
                                        <p:strVal val="visible"/>
                                      </p:to>
                                    </p:set>
                                    <p:animEffect transition="in" filter="fade">
                                      <p:cBhvr>
                                        <p:cTn id="29" dur="1000"/>
                                        <p:tgtEl>
                                          <p:spTgt spid="14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fade">
                                      <p:cBhvr>
                                        <p:cTn id="34" dur="1000"/>
                                        <p:tgtEl>
                                          <p:spTgt spid="137"/>
                                        </p:tgtEl>
                                      </p:cBhvr>
                                    </p:animEffect>
                                  </p:childTnLst>
                                </p:cTn>
                              </p:par>
                              <p:par>
                                <p:cTn id="35" presetID="10" presetClass="entr" presetSubtype="0" fill="hold" nodeType="withEffect">
                                  <p:stCondLst>
                                    <p:cond delay="0"/>
                                  </p:stCondLst>
                                  <p:childTnLst>
                                    <p:set>
                                      <p:cBhvr>
                                        <p:cTn id="36" dur="1" fill="hold">
                                          <p:stCondLst>
                                            <p:cond delay="0"/>
                                          </p:stCondLst>
                                        </p:cTn>
                                        <p:tgtEl>
                                          <p:spTgt spid="140"/>
                                        </p:tgtEl>
                                        <p:attrNameLst>
                                          <p:attrName>style.visibility</p:attrName>
                                        </p:attrNameLst>
                                      </p:cBhvr>
                                      <p:to>
                                        <p:strVal val="visible"/>
                                      </p:to>
                                    </p:set>
                                    <p:animEffect transition="in" filter="fade">
                                      <p:cBhvr>
                                        <p:cTn id="37" dur="1000"/>
                                        <p:tgtEl>
                                          <p:spTgt spid="140"/>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1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2"/>
          <p:cNvPicPr preferRelativeResize="0"/>
          <p:nvPr/>
        </p:nvPicPr>
        <p:blipFill rotWithShape="1">
          <a:blip r:embed="rId3">
            <a:alphaModFix/>
          </a:blip>
          <a:srcRect l="6490" t="6307" r="8671" b="27169"/>
          <a:stretch/>
        </p:blipFill>
        <p:spPr>
          <a:xfrm>
            <a:off x="-40875" y="779350"/>
            <a:ext cx="9184874" cy="3751124"/>
          </a:xfrm>
          <a:prstGeom prst="rect">
            <a:avLst/>
          </a:prstGeom>
          <a:noFill/>
          <a:ln>
            <a:noFill/>
          </a:ln>
        </p:spPr>
      </p:pic>
      <p:sp>
        <p:nvSpPr>
          <p:cNvPr id="152" name="Google Shape;152;p22"/>
          <p:cNvSpPr/>
          <p:nvPr/>
        </p:nvSpPr>
        <p:spPr>
          <a:xfrm rot="-1852867">
            <a:off x="2741157" y="1641931"/>
            <a:ext cx="3781136" cy="102539"/>
          </a:xfrm>
          <a:prstGeom prst="leftArrow">
            <a:avLst>
              <a:gd name="adj1" fmla="val 50000"/>
              <a:gd name="adj2" fmla="val 50000"/>
            </a:avLst>
          </a:prstGeom>
          <a:solidFill>
            <a:srgbClr val="FF0000"/>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 name="Google Shape;153;p22"/>
          <p:cNvSpPr txBox="1"/>
          <p:nvPr/>
        </p:nvSpPr>
        <p:spPr>
          <a:xfrm>
            <a:off x="2238700" y="151125"/>
            <a:ext cx="3006900" cy="44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latin typeface="Lexend"/>
                <a:ea typeface="Lexend"/>
                <a:cs typeface="Lexend"/>
                <a:sym typeface="Lexend"/>
              </a:rPr>
              <a:t>Medina County 1880</a:t>
            </a:r>
            <a:endParaRPr sz="1800">
              <a:solidFill>
                <a:schemeClr val="dk2"/>
              </a:solidFill>
              <a:latin typeface="Lexend"/>
              <a:ea typeface="Lexend"/>
              <a:cs typeface="Lexend"/>
              <a:sym typeface="Lexend"/>
            </a:endParaRPr>
          </a:p>
        </p:txBody>
      </p:sp>
      <p:sp>
        <p:nvSpPr>
          <p:cNvPr id="154" name="Google Shape;154;p22"/>
          <p:cNvSpPr txBox="1"/>
          <p:nvPr/>
        </p:nvSpPr>
        <p:spPr>
          <a:xfrm>
            <a:off x="6219925" y="445450"/>
            <a:ext cx="2401500" cy="33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Lexend"/>
                <a:ea typeface="Lexend"/>
                <a:cs typeface="Lexend"/>
                <a:sym typeface="Lexend"/>
              </a:rPr>
              <a:t>Wiemers home in New Fountain</a:t>
            </a:r>
            <a:endParaRPr sz="1100">
              <a:solidFill>
                <a:schemeClr val="dk2"/>
              </a:solidFill>
              <a:latin typeface="Lexend"/>
              <a:ea typeface="Lexend"/>
              <a:cs typeface="Lexend"/>
              <a:sym typeface="Lexend"/>
            </a:endParaRPr>
          </a:p>
        </p:txBody>
      </p:sp>
      <p:sp>
        <p:nvSpPr>
          <p:cNvPr id="155" name="Google Shape;155;p22"/>
          <p:cNvSpPr/>
          <p:nvPr/>
        </p:nvSpPr>
        <p:spPr>
          <a:xfrm>
            <a:off x="2115825" y="2655475"/>
            <a:ext cx="1272300" cy="5652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156" name="Google Shape;156;p22"/>
          <p:cNvSpPr/>
          <p:nvPr/>
        </p:nvSpPr>
        <p:spPr>
          <a:xfrm>
            <a:off x="3388125" y="2411425"/>
            <a:ext cx="1045500" cy="4929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157" name="Google Shape;157;p22"/>
          <p:cNvSpPr/>
          <p:nvPr/>
        </p:nvSpPr>
        <p:spPr>
          <a:xfrm>
            <a:off x="1070325" y="1093325"/>
            <a:ext cx="1045500" cy="4929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1000"/>
                                        <p:tgtEl>
                                          <p:spTgt spid="1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7"/>
                                        </p:tgtEl>
                                        <p:attrNameLst>
                                          <p:attrName>style.visibility</p:attrName>
                                        </p:attrNameLst>
                                      </p:cBhvr>
                                      <p:to>
                                        <p:strVal val="visible"/>
                                      </p:to>
                                    </p:set>
                                    <p:animEffect transition="in" filter="fade">
                                      <p:cBhvr>
                                        <p:cTn id="12" dur="10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3"/>
          <p:cNvSpPr txBox="1"/>
          <p:nvPr/>
        </p:nvSpPr>
        <p:spPr>
          <a:xfrm>
            <a:off x="334750" y="251925"/>
            <a:ext cx="8372400" cy="102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CC0000"/>
                </a:solidFill>
                <a:latin typeface="Lexend"/>
                <a:ea typeface="Lexend"/>
                <a:cs typeface="Lexend"/>
                <a:sym typeface="Lexend"/>
              </a:rPr>
              <a:t>Texas Tech University German linguistic professor Dr. Maike Rocker (originally from Aurich) came to Quihi in January 2026 to interview native German speakers and analyze Quihi &amp; New Fountain church records.  </a:t>
            </a:r>
            <a:endParaRPr sz="1800">
              <a:solidFill>
                <a:srgbClr val="CC0000"/>
              </a:solidFill>
              <a:latin typeface="Lexend"/>
              <a:ea typeface="Lexend"/>
              <a:cs typeface="Lexend"/>
              <a:sym typeface="Lexend"/>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163" name="Google Shape;163;p23"/>
          <p:cNvPicPr preferRelativeResize="0"/>
          <p:nvPr/>
        </p:nvPicPr>
        <p:blipFill>
          <a:blip r:embed="rId3">
            <a:alphaModFix/>
          </a:blip>
          <a:stretch>
            <a:fillRect/>
          </a:stretch>
        </p:blipFill>
        <p:spPr>
          <a:xfrm>
            <a:off x="334750" y="1325650"/>
            <a:ext cx="5260698" cy="2492199"/>
          </a:xfrm>
          <a:prstGeom prst="rect">
            <a:avLst/>
          </a:prstGeom>
          <a:noFill/>
          <a:ln w="9525" cap="flat" cmpd="sng">
            <a:solidFill>
              <a:schemeClr val="dk2"/>
            </a:solidFill>
            <a:prstDash val="solid"/>
            <a:round/>
            <a:headEnd type="none" w="sm" len="sm"/>
            <a:tailEnd type="none" w="sm" len="sm"/>
          </a:ln>
        </p:spPr>
      </p:pic>
      <p:sp>
        <p:nvSpPr>
          <p:cNvPr id="164" name="Google Shape;164;p23"/>
          <p:cNvSpPr txBox="1"/>
          <p:nvPr/>
        </p:nvSpPr>
        <p:spPr>
          <a:xfrm>
            <a:off x="5716925" y="1161225"/>
            <a:ext cx="3129000" cy="14472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Font typeface="Lexend"/>
              <a:buChar char="●"/>
            </a:pPr>
            <a:r>
              <a:rPr lang="en" sz="1600">
                <a:solidFill>
                  <a:schemeClr val="dk2"/>
                </a:solidFill>
                <a:latin typeface="Lexend"/>
                <a:ea typeface="Lexend"/>
                <a:cs typeface="Lexend"/>
                <a:sym typeface="Lexend"/>
              </a:rPr>
              <a:t>Spoken language was not low German –combination of dialects (Low, high, Alsatian, &amp; TX English)</a:t>
            </a:r>
            <a:endParaRPr sz="1600">
              <a:solidFill>
                <a:schemeClr val="dk2"/>
              </a:solidFill>
              <a:latin typeface="Lexend"/>
              <a:ea typeface="Lexend"/>
              <a:cs typeface="Lexend"/>
              <a:sym typeface="Lexend"/>
            </a:endParaRPr>
          </a:p>
        </p:txBody>
      </p:sp>
      <p:sp>
        <p:nvSpPr>
          <p:cNvPr id="165" name="Google Shape;165;p23"/>
          <p:cNvSpPr txBox="1"/>
          <p:nvPr/>
        </p:nvSpPr>
        <p:spPr>
          <a:xfrm>
            <a:off x="5735825" y="2509375"/>
            <a:ext cx="3091200" cy="6978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Font typeface="Lexend"/>
              <a:buChar char="●"/>
            </a:pPr>
            <a:r>
              <a:rPr lang="en" sz="1600">
                <a:solidFill>
                  <a:schemeClr val="dk2"/>
                </a:solidFill>
                <a:latin typeface="Lexend"/>
                <a:ea typeface="Lexend"/>
                <a:cs typeface="Lexend"/>
                <a:sym typeface="Lexend"/>
              </a:rPr>
              <a:t>Both church records were in high German.</a:t>
            </a:r>
            <a:endParaRPr sz="1600">
              <a:solidFill>
                <a:schemeClr val="dk2"/>
              </a:solidFill>
              <a:latin typeface="Lexend"/>
              <a:ea typeface="Lexend"/>
              <a:cs typeface="Lexend"/>
              <a:sym typeface="Lexend"/>
            </a:endParaRPr>
          </a:p>
        </p:txBody>
      </p:sp>
      <p:sp>
        <p:nvSpPr>
          <p:cNvPr id="166" name="Google Shape;166;p23"/>
          <p:cNvSpPr txBox="1"/>
          <p:nvPr/>
        </p:nvSpPr>
        <p:spPr>
          <a:xfrm>
            <a:off x="397250" y="3987275"/>
            <a:ext cx="2111700" cy="9570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Font typeface="Lexend"/>
              <a:buChar char="●"/>
            </a:pPr>
            <a:r>
              <a:rPr lang="en" sz="1600">
                <a:solidFill>
                  <a:schemeClr val="dk2"/>
                </a:solidFill>
                <a:latin typeface="Lexend"/>
                <a:ea typeface="Lexend"/>
                <a:cs typeface="Lexend"/>
                <a:sym typeface="Lexend"/>
              </a:rPr>
              <a:t>Results take             5 years to be published.</a:t>
            </a:r>
            <a:endParaRPr sz="1600">
              <a:solidFill>
                <a:schemeClr val="dk2"/>
              </a:solidFill>
              <a:latin typeface="Lexend"/>
              <a:ea typeface="Lexend"/>
              <a:cs typeface="Lexend"/>
              <a:sym typeface="Lexend"/>
            </a:endParaRPr>
          </a:p>
        </p:txBody>
      </p:sp>
      <p:sp>
        <p:nvSpPr>
          <p:cNvPr id="167" name="Google Shape;167;p23"/>
          <p:cNvSpPr txBox="1"/>
          <p:nvPr/>
        </p:nvSpPr>
        <p:spPr>
          <a:xfrm>
            <a:off x="2645900" y="3987275"/>
            <a:ext cx="2820000" cy="9027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Font typeface="Lexend"/>
              <a:buChar char="●"/>
            </a:pPr>
            <a:r>
              <a:rPr lang="en" sz="1600">
                <a:solidFill>
                  <a:schemeClr val="dk2"/>
                </a:solidFill>
                <a:latin typeface="Lexend"/>
                <a:ea typeface="Lexend"/>
                <a:cs typeface="Lexend"/>
                <a:sym typeface="Lexend"/>
              </a:rPr>
              <a:t>She wants to return because no one had researched this area.</a:t>
            </a:r>
            <a:endParaRPr sz="1600">
              <a:solidFill>
                <a:schemeClr val="dk2"/>
              </a:solidFill>
              <a:latin typeface="Lexend"/>
              <a:ea typeface="Lexend"/>
              <a:cs typeface="Lexend"/>
              <a:sym typeface="Lexend"/>
            </a:endParaRPr>
          </a:p>
        </p:txBody>
      </p:sp>
      <p:pic>
        <p:nvPicPr>
          <p:cNvPr id="168" name="Google Shape;168;p23"/>
          <p:cNvPicPr preferRelativeResize="0"/>
          <p:nvPr/>
        </p:nvPicPr>
        <p:blipFill>
          <a:blip r:embed="rId4">
            <a:alphaModFix/>
          </a:blip>
          <a:stretch>
            <a:fillRect/>
          </a:stretch>
        </p:blipFill>
        <p:spPr>
          <a:xfrm>
            <a:off x="6009725" y="3123350"/>
            <a:ext cx="2569498" cy="1927123"/>
          </a:xfrm>
          <a:prstGeom prst="rect">
            <a:avLst/>
          </a:prstGeom>
          <a:noFill/>
          <a:ln w="19050" cap="flat" cmpd="sng">
            <a:solidFill>
              <a:schemeClr val="dk2"/>
            </a:solidFill>
            <a:prstDash val="solid"/>
            <a:round/>
            <a:headEnd type="none" w="sm" len="sm"/>
            <a:tailEnd type="none" w="sm" len="sm"/>
          </a:ln>
        </p:spPr>
      </p:pic>
      <p:sp>
        <p:nvSpPr>
          <p:cNvPr id="169" name="Google Shape;169;p23"/>
          <p:cNvSpPr txBox="1"/>
          <p:nvPr/>
        </p:nvSpPr>
        <p:spPr>
          <a:xfrm>
            <a:off x="1355500" y="1363750"/>
            <a:ext cx="2296200" cy="4851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2"/>
                </a:solidFill>
                <a:latin typeface="Lexend"/>
                <a:ea typeface="Lexend"/>
                <a:cs typeface="Lexend"/>
                <a:sym typeface="Lexend"/>
              </a:rPr>
              <a:t>Leonard &amp; Richard Saathoff </a:t>
            </a:r>
            <a:endParaRPr sz="1100">
              <a:solidFill>
                <a:schemeClr val="dk2"/>
              </a:solidFill>
              <a:latin typeface="Lexend"/>
              <a:ea typeface="Lexend"/>
              <a:cs typeface="Lexend"/>
              <a:sym typeface="Lexend"/>
            </a:endParaRPr>
          </a:p>
          <a:p>
            <a:pPr marL="0" lvl="0" indent="0" algn="l" rtl="0">
              <a:spcBef>
                <a:spcPts val="0"/>
              </a:spcBef>
              <a:spcAft>
                <a:spcPts val="0"/>
              </a:spcAft>
              <a:buNone/>
            </a:pPr>
            <a:r>
              <a:rPr lang="en" sz="1100">
                <a:solidFill>
                  <a:schemeClr val="dk2"/>
                </a:solidFill>
                <a:latin typeface="Lexend"/>
                <a:ea typeface="Lexend"/>
                <a:cs typeface="Lexend"/>
                <a:sym typeface="Lexend"/>
              </a:rPr>
              <a:t>         &amp; Cordell Bohlen</a:t>
            </a:r>
            <a:endParaRPr sz="1100">
              <a:solidFill>
                <a:schemeClr val="dk2"/>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1000"/>
                                        <p:tgtEl>
                                          <p:spTgt spid="1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1000"/>
                                        <p:tgtEl>
                                          <p:spTgt spid="1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4"/>
                                        </p:tgtEl>
                                        <p:attrNameLst>
                                          <p:attrName>style.visibility</p:attrName>
                                        </p:attrNameLst>
                                      </p:cBhvr>
                                      <p:to>
                                        <p:strVal val="visible"/>
                                      </p:to>
                                    </p:set>
                                    <p:animEffect transition="in" filter="fade">
                                      <p:cBhvr>
                                        <p:cTn id="17" dur="1000"/>
                                        <p:tgtEl>
                                          <p:spTgt spid="1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68"/>
                                        </p:tgtEl>
                                        <p:attrNameLst>
                                          <p:attrName>style.visibility</p:attrName>
                                        </p:attrNameLst>
                                      </p:cBhvr>
                                      <p:to>
                                        <p:strVal val="visible"/>
                                      </p:to>
                                    </p:set>
                                    <p:animEffect transition="in" filter="fade">
                                      <p:cBhvr>
                                        <p:cTn id="26" dur="1000"/>
                                        <p:tgtEl>
                                          <p:spTgt spid="16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6"/>
                                        </p:tgtEl>
                                        <p:attrNameLst>
                                          <p:attrName>style.visibility</p:attrName>
                                        </p:attrNameLst>
                                      </p:cBhvr>
                                      <p:to>
                                        <p:strVal val="visible"/>
                                      </p:to>
                                    </p:set>
                                    <p:animEffect transition="in" filter="fade">
                                      <p:cBhvr>
                                        <p:cTn id="31" dur="1000"/>
                                        <p:tgtEl>
                                          <p:spTgt spid="16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7"/>
                                        </p:tgtEl>
                                        <p:attrNameLst>
                                          <p:attrName>style.visibility</p:attrName>
                                        </p:attrNameLst>
                                      </p:cBhvr>
                                      <p:to>
                                        <p:strVal val="visible"/>
                                      </p:to>
                                    </p:set>
                                    <p:animEffect transition="in" filter="fade">
                                      <p:cBhvr>
                                        <p:cTn id="36" dur="10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p:nvPr/>
        </p:nvSpPr>
        <p:spPr>
          <a:xfrm>
            <a:off x="118875" y="1221150"/>
            <a:ext cx="3017400" cy="270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u="sng">
                <a:solidFill>
                  <a:schemeClr val="dk2"/>
                </a:solidFill>
                <a:latin typeface="Lexend"/>
                <a:ea typeface="Lexend"/>
                <a:cs typeface="Lexend"/>
                <a:sym typeface="Lexend"/>
              </a:rPr>
              <a:t>Combination of these languages</a:t>
            </a:r>
            <a:r>
              <a:rPr lang="en" sz="1800" b="1">
                <a:solidFill>
                  <a:schemeClr val="dk2"/>
                </a:solidFill>
                <a:latin typeface="Lexend"/>
                <a:ea typeface="Lexend"/>
                <a:cs typeface="Lexend"/>
                <a:sym typeface="Lexend"/>
              </a:rPr>
              <a:t>:</a:t>
            </a:r>
            <a:endParaRPr sz="1800" b="1">
              <a:solidFill>
                <a:schemeClr val="dk2"/>
              </a:solidFill>
              <a:latin typeface="Lexend"/>
              <a:ea typeface="Lexend"/>
              <a:cs typeface="Lexend"/>
              <a:sym typeface="Lexend"/>
            </a:endParaRPr>
          </a:p>
          <a:p>
            <a:pPr marL="0" lvl="0" indent="0" algn="l" rtl="0">
              <a:spcBef>
                <a:spcPts val="0"/>
              </a:spcBef>
              <a:spcAft>
                <a:spcPts val="0"/>
              </a:spcAft>
              <a:buNone/>
            </a:pP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Low German/Dutch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High German</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Alsatian</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English (Texas)</a:t>
            </a:r>
            <a:endParaRPr sz="1800">
              <a:solidFill>
                <a:schemeClr val="dk2"/>
              </a:solidFill>
              <a:latin typeface="Lexend"/>
              <a:ea typeface="Lexend"/>
              <a:cs typeface="Lexend"/>
              <a:sym typeface="Lexend"/>
            </a:endParaRPr>
          </a:p>
        </p:txBody>
      </p:sp>
      <p:sp>
        <p:nvSpPr>
          <p:cNvPr id="175" name="Google Shape;175;p24"/>
          <p:cNvSpPr txBox="1"/>
          <p:nvPr/>
        </p:nvSpPr>
        <p:spPr>
          <a:xfrm>
            <a:off x="6247225" y="1289150"/>
            <a:ext cx="2758200" cy="213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u="sng">
                <a:solidFill>
                  <a:schemeClr val="dk2"/>
                </a:solidFill>
                <a:latin typeface="Lexend"/>
                <a:ea typeface="Lexend"/>
                <a:cs typeface="Lexend"/>
                <a:sym typeface="Lexend"/>
              </a:rPr>
              <a:t>Romantic Languages</a:t>
            </a:r>
            <a:endParaRPr sz="1800" b="1" u="sng">
              <a:solidFill>
                <a:schemeClr val="dk2"/>
              </a:solidFill>
              <a:latin typeface="Lexend"/>
              <a:ea typeface="Lexend"/>
              <a:cs typeface="Lexend"/>
              <a:sym typeface="Lexend"/>
            </a:endParaRPr>
          </a:p>
          <a:p>
            <a:pPr marL="0" lvl="0" indent="0" algn="l" rtl="0">
              <a:spcBef>
                <a:spcPts val="0"/>
              </a:spcBef>
              <a:spcAft>
                <a:spcPts val="0"/>
              </a:spcAft>
              <a:buNone/>
            </a:pPr>
            <a:endParaRPr sz="1800" b="1" u="sng">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French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Spanish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Italian</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Portuguese</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Romanian</a:t>
            </a:r>
            <a:endParaRPr sz="1800">
              <a:solidFill>
                <a:schemeClr val="dk2"/>
              </a:solidFill>
              <a:latin typeface="Lexend"/>
              <a:ea typeface="Lexend"/>
              <a:cs typeface="Lexend"/>
              <a:sym typeface="Lexend"/>
            </a:endParaRPr>
          </a:p>
        </p:txBody>
      </p:sp>
      <p:sp>
        <p:nvSpPr>
          <p:cNvPr id="176" name="Google Shape;176;p24"/>
          <p:cNvSpPr txBox="1"/>
          <p:nvPr/>
        </p:nvSpPr>
        <p:spPr>
          <a:xfrm>
            <a:off x="4192650" y="208700"/>
            <a:ext cx="3917100" cy="7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A7291E"/>
                </a:solidFill>
                <a:latin typeface="Lexend"/>
                <a:ea typeface="Lexend"/>
                <a:cs typeface="Lexend"/>
                <a:sym typeface="Lexend"/>
              </a:rPr>
              <a:t>Why does German sound a bit like English?</a:t>
            </a:r>
            <a:endParaRPr sz="2000">
              <a:solidFill>
                <a:srgbClr val="A7291E"/>
              </a:solidFill>
              <a:latin typeface="Lexend"/>
              <a:ea typeface="Lexend"/>
              <a:cs typeface="Lexend"/>
              <a:sym typeface="Lexend"/>
            </a:endParaRPr>
          </a:p>
        </p:txBody>
      </p:sp>
      <p:sp>
        <p:nvSpPr>
          <p:cNvPr id="177" name="Google Shape;177;p24"/>
          <p:cNvSpPr txBox="1"/>
          <p:nvPr/>
        </p:nvSpPr>
        <p:spPr>
          <a:xfrm>
            <a:off x="3473725" y="1249975"/>
            <a:ext cx="3101400" cy="298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u="sng">
                <a:solidFill>
                  <a:schemeClr val="dk2"/>
                </a:solidFill>
                <a:latin typeface="Lexend"/>
                <a:ea typeface="Lexend"/>
                <a:cs typeface="Lexend"/>
                <a:sym typeface="Lexend"/>
              </a:rPr>
              <a:t>Germanic Languages</a:t>
            </a:r>
            <a:endParaRPr sz="1800" b="1" u="sng">
              <a:solidFill>
                <a:schemeClr val="dk2"/>
              </a:solidFill>
              <a:latin typeface="Lexend"/>
              <a:ea typeface="Lexend"/>
              <a:cs typeface="Lexend"/>
              <a:sym typeface="Lexend"/>
            </a:endParaRPr>
          </a:p>
          <a:p>
            <a:pPr marL="0" lvl="0" indent="0" algn="l" rtl="0">
              <a:spcBef>
                <a:spcPts val="0"/>
              </a:spcBef>
              <a:spcAft>
                <a:spcPts val="0"/>
              </a:spcAft>
              <a:buNone/>
            </a:pPr>
            <a:endParaRPr sz="1800" b="1" u="sng">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English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German</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Dutch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Yiddish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Swedish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Danish</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Norwegian</a:t>
            </a:r>
            <a:endParaRPr sz="1800">
              <a:solidFill>
                <a:schemeClr val="dk2"/>
              </a:solidFill>
              <a:latin typeface="Lexend"/>
              <a:ea typeface="Lexend"/>
              <a:cs typeface="Lexend"/>
              <a:sym typeface="Lexend"/>
            </a:endParaRPr>
          </a:p>
          <a:p>
            <a:pPr marL="457200" lvl="0" indent="-342900" algn="l" rtl="0">
              <a:spcBef>
                <a:spcPts val="0"/>
              </a:spcBef>
              <a:spcAft>
                <a:spcPts val="0"/>
              </a:spcAft>
              <a:buClr>
                <a:schemeClr val="dk2"/>
              </a:buClr>
              <a:buSzPts val="1800"/>
              <a:buFont typeface="Lexend"/>
              <a:buChar char="●"/>
            </a:pPr>
            <a:r>
              <a:rPr lang="en" sz="1800">
                <a:solidFill>
                  <a:schemeClr val="dk2"/>
                </a:solidFill>
                <a:latin typeface="Lexend"/>
                <a:ea typeface="Lexend"/>
                <a:cs typeface="Lexend"/>
                <a:sym typeface="Lexend"/>
              </a:rPr>
              <a:t>Bulgarian</a:t>
            </a:r>
            <a:endParaRPr sz="1800">
              <a:solidFill>
                <a:schemeClr val="dk2"/>
              </a:solidFill>
              <a:latin typeface="Lexend"/>
              <a:ea typeface="Lexend"/>
              <a:cs typeface="Lexend"/>
              <a:sym typeface="Lexend"/>
            </a:endParaRPr>
          </a:p>
        </p:txBody>
      </p:sp>
      <p:sp>
        <p:nvSpPr>
          <p:cNvPr id="178" name="Google Shape;178;p24"/>
          <p:cNvSpPr txBox="1"/>
          <p:nvPr/>
        </p:nvSpPr>
        <p:spPr>
          <a:xfrm>
            <a:off x="260300" y="254625"/>
            <a:ext cx="2484000" cy="78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rgbClr val="A7291E"/>
                </a:solidFill>
                <a:latin typeface="Lexend"/>
                <a:ea typeface="Lexend"/>
                <a:cs typeface="Lexend"/>
                <a:sym typeface="Lexend"/>
              </a:rPr>
              <a:t>What did our ancestors speak?</a:t>
            </a:r>
            <a:endParaRPr sz="2000">
              <a:solidFill>
                <a:srgbClr val="A7291E"/>
              </a:solidFill>
              <a:latin typeface="Lexend"/>
              <a:ea typeface="Lexend"/>
              <a:cs typeface="Lexend"/>
              <a:sym typeface="Lexend"/>
            </a:endParaRPr>
          </a:p>
        </p:txBody>
      </p:sp>
      <p:cxnSp>
        <p:nvCxnSpPr>
          <p:cNvPr id="179" name="Google Shape;179;p24"/>
          <p:cNvCxnSpPr/>
          <p:nvPr/>
        </p:nvCxnSpPr>
        <p:spPr>
          <a:xfrm rot="10800000" flipH="1">
            <a:off x="2186250" y="1990175"/>
            <a:ext cx="1577400" cy="1170000"/>
          </a:xfrm>
          <a:prstGeom prst="straightConnector1">
            <a:avLst/>
          </a:prstGeom>
          <a:noFill/>
          <a:ln w="9525" cap="flat" cmpd="sng">
            <a:solidFill>
              <a:schemeClr val="dk2"/>
            </a:solidFill>
            <a:prstDash val="solid"/>
            <a:round/>
            <a:headEnd type="none" w="med" len="med"/>
            <a:tailEnd type="none" w="med" len="med"/>
          </a:ln>
        </p:spPr>
      </p:cxnSp>
      <p:cxnSp>
        <p:nvCxnSpPr>
          <p:cNvPr id="180" name="Google Shape;180;p24"/>
          <p:cNvCxnSpPr/>
          <p:nvPr/>
        </p:nvCxnSpPr>
        <p:spPr>
          <a:xfrm>
            <a:off x="2848750" y="2322350"/>
            <a:ext cx="853800" cy="250500"/>
          </a:xfrm>
          <a:prstGeom prst="straightConnector1">
            <a:avLst/>
          </a:prstGeom>
          <a:noFill/>
          <a:ln w="9525" cap="flat" cmpd="sng">
            <a:solidFill>
              <a:schemeClr val="dk2"/>
            </a:solidFill>
            <a:prstDash val="solid"/>
            <a:round/>
            <a:headEnd type="none" w="med" len="med"/>
            <a:tailEnd type="none" w="med" len="med"/>
          </a:ln>
        </p:spPr>
      </p:cxnSp>
      <p:cxnSp>
        <p:nvCxnSpPr>
          <p:cNvPr id="181" name="Google Shape;181;p24"/>
          <p:cNvCxnSpPr/>
          <p:nvPr/>
        </p:nvCxnSpPr>
        <p:spPr>
          <a:xfrm>
            <a:off x="2907700" y="2268975"/>
            <a:ext cx="779400" cy="60000"/>
          </a:xfrm>
          <a:prstGeom prst="straightConnector1">
            <a:avLst/>
          </a:prstGeom>
          <a:noFill/>
          <a:ln w="9525" cap="flat" cmpd="sng">
            <a:solidFill>
              <a:schemeClr val="dk2"/>
            </a:solidFill>
            <a:prstDash val="solid"/>
            <a:round/>
            <a:headEnd type="none" w="med" len="med"/>
            <a:tailEnd type="none" w="med" len="med"/>
          </a:ln>
        </p:spPr>
      </p:cxnSp>
      <p:cxnSp>
        <p:nvCxnSpPr>
          <p:cNvPr id="182" name="Google Shape;182;p24"/>
          <p:cNvCxnSpPr/>
          <p:nvPr/>
        </p:nvCxnSpPr>
        <p:spPr>
          <a:xfrm rot="10800000" flipH="1">
            <a:off x="2103700" y="2336725"/>
            <a:ext cx="1568400" cy="209100"/>
          </a:xfrm>
          <a:prstGeom prst="straightConnector1">
            <a:avLst/>
          </a:prstGeom>
          <a:noFill/>
          <a:ln w="9525" cap="flat" cmpd="sng">
            <a:solidFill>
              <a:schemeClr val="dk2"/>
            </a:solidFill>
            <a:prstDash val="solid"/>
            <a:round/>
            <a:headEnd type="none" w="med" len="med"/>
            <a:tailEnd type="none" w="med" len="med"/>
          </a:ln>
        </p:spPr>
      </p:cxnSp>
      <p:cxnSp>
        <p:nvCxnSpPr>
          <p:cNvPr id="183" name="Google Shape;183;p24"/>
          <p:cNvCxnSpPr/>
          <p:nvPr/>
        </p:nvCxnSpPr>
        <p:spPr>
          <a:xfrm rot="10800000" flipH="1">
            <a:off x="1614550" y="2344350"/>
            <a:ext cx="2148900" cy="4800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6"/>
                                        </p:tgtEl>
                                        <p:attrNameLst>
                                          <p:attrName>style.visibility</p:attrName>
                                        </p:attrNameLst>
                                      </p:cBhvr>
                                      <p:to>
                                        <p:strVal val="visible"/>
                                      </p:to>
                                    </p:set>
                                    <p:animEffect transition="in" filter="fade">
                                      <p:cBhvr>
                                        <p:cTn id="12" dur="1000"/>
                                        <p:tgtEl>
                                          <p:spTgt spid="1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1000"/>
                                        <p:tgtEl>
                                          <p:spTgt spid="17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5"/>
                                        </p:tgtEl>
                                        <p:attrNameLst>
                                          <p:attrName>style.visibility</p:attrName>
                                        </p:attrNameLst>
                                      </p:cBhvr>
                                      <p:to>
                                        <p:strVal val="visible"/>
                                      </p:to>
                                    </p:set>
                                    <p:animEffect transition="in" filter="fade">
                                      <p:cBhvr>
                                        <p:cTn id="22" dur="1000"/>
                                        <p:tgtEl>
                                          <p:spTgt spid="17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1"/>
                                        </p:tgtEl>
                                        <p:attrNameLst>
                                          <p:attrName>style.visibility</p:attrName>
                                        </p:attrNameLst>
                                      </p:cBhvr>
                                      <p:to>
                                        <p:strVal val="visible"/>
                                      </p:to>
                                    </p:set>
                                    <p:animEffect transition="in" filter="fade">
                                      <p:cBhvr>
                                        <p:cTn id="27" dur="1000"/>
                                        <p:tgtEl>
                                          <p:spTgt spid="181"/>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Effect transition="in" filter="fade">
                                      <p:cBhvr>
                                        <p:cTn id="31" dur="1000"/>
                                        <p:tgtEl>
                                          <p:spTgt spid="180"/>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82"/>
                                        </p:tgtEl>
                                        <p:attrNameLst>
                                          <p:attrName>style.visibility</p:attrName>
                                        </p:attrNameLst>
                                      </p:cBhvr>
                                      <p:to>
                                        <p:strVal val="visible"/>
                                      </p:to>
                                    </p:set>
                                    <p:animEffect transition="in" filter="fade">
                                      <p:cBhvr>
                                        <p:cTn id="35" dur="1000"/>
                                        <p:tgtEl>
                                          <p:spTgt spid="182"/>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183"/>
                                        </p:tgtEl>
                                        <p:attrNameLst>
                                          <p:attrName>style.visibility</p:attrName>
                                        </p:attrNameLst>
                                      </p:cBhvr>
                                      <p:to>
                                        <p:strVal val="visible"/>
                                      </p:to>
                                    </p:set>
                                    <p:animEffect transition="in" filter="fade">
                                      <p:cBhvr>
                                        <p:cTn id="39" dur="1000"/>
                                        <p:tgtEl>
                                          <p:spTgt spid="183"/>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179"/>
                                        </p:tgtEl>
                                        <p:attrNameLst>
                                          <p:attrName>style.visibility</p:attrName>
                                        </p:attrNameLst>
                                      </p:cBhvr>
                                      <p:to>
                                        <p:strVal val="visible"/>
                                      </p:to>
                                    </p:set>
                                    <p:animEffect transition="in" filter="fade">
                                      <p:cBhvr>
                                        <p:cTn id="43" dur="10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5"/>
          <p:cNvSpPr txBox="1"/>
          <p:nvPr/>
        </p:nvSpPr>
        <p:spPr>
          <a:xfrm>
            <a:off x="1534525" y="320875"/>
            <a:ext cx="58560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CC0000"/>
                </a:solidFill>
                <a:latin typeface="Lexend"/>
                <a:ea typeface="Lexend"/>
                <a:cs typeface="Lexend"/>
                <a:sym typeface="Lexend"/>
              </a:rPr>
              <a:t>Why do we want to learn some German?</a:t>
            </a:r>
            <a:endParaRPr sz="2200">
              <a:solidFill>
                <a:srgbClr val="CC0000"/>
              </a:solidFill>
              <a:latin typeface="Lexend"/>
              <a:ea typeface="Lexend"/>
              <a:cs typeface="Lexend"/>
              <a:sym typeface="Lexend"/>
            </a:endParaRPr>
          </a:p>
        </p:txBody>
      </p:sp>
      <p:sp>
        <p:nvSpPr>
          <p:cNvPr id="189" name="Google Shape;189;p25"/>
          <p:cNvSpPr txBox="1"/>
          <p:nvPr/>
        </p:nvSpPr>
        <p:spPr>
          <a:xfrm>
            <a:off x="666475" y="1292575"/>
            <a:ext cx="27855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Our ancestors spoke it!</a:t>
            </a:r>
            <a:endParaRPr sz="1800">
              <a:solidFill>
                <a:schemeClr val="dk2"/>
              </a:solidFill>
            </a:endParaRPr>
          </a:p>
        </p:txBody>
      </p:sp>
      <p:sp>
        <p:nvSpPr>
          <p:cNvPr id="190" name="Google Shape;190;p25"/>
          <p:cNvSpPr txBox="1"/>
          <p:nvPr/>
        </p:nvSpPr>
        <p:spPr>
          <a:xfrm>
            <a:off x="5087800" y="3978050"/>
            <a:ext cx="1127100" cy="5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For fun!</a:t>
            </a:r>
            <a:endParaRPr sz="1800">
              <a:solidFill>
                <a:schemeClr val="dk2"/>
              </a:solidFill>
            </a:endParaRPr>
          </a:p>
        </p:txBody>
      </p:sp>
      <p:sp>
        <p:nvSpPr>
          <p:cNvPr id="191" name="Google Shape;191;p25"/>
          <p:cNvSpPr txBox="1"/>
          <p:nvPr/>
        </p:nvSpPr>
        <p:spPr>
          <a:xfrm>
            <a:off x="6094625" y="1253725"/>
            <a:ext cx="2662500" cy="53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To research documents</a:t>
            </a:r>
            <a:endParaRPr sz="1800">
              <a:solidFill>
                <a:schemeClr val="dk2"/>
              </a:solidFill>
            </a:endParaRPr>
          </a:p>
        </p:txBody>
      </p:sp>
      <p:sp>
        <p:nvSpPr>
          <p:cNvPr id="192" name="Google Shape;192;p25"/>
          <p:cNvSpPr txBox="1"/>
          <p:nvPr/>
        </p:nvSpPr>
        <p:spPr>
          <a:xfrm>
            <a:off x="716500" y="2984250"/>
            <a:ext cx="13515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2"/>
                </a:solidFill>
              </a:rPr>
              <a:t>To travel</a:t>
            </a:r>
            <a:endParaRPr sz="1800">
              <a:solidFill>
                <a:schemeClr val="dk2"/>
              </a:solidFill>
            </a:endParaRPr>
          </a:p>
        </p:txBody>
      </p:sp>
      <p:pic>
        <p:nvPicPr>
          <p:cNvPr id="193" name="Google Shape;193;p25"/>
          <p:cNvPicPr preferRelativeResize="0"/>
          <p:nvPr/>
        </p:nvPicPr>
        <p:blipFill>
          <a:blip r:embed="rId3">
            <a:alphaModFix/>
          </a:blip>
          <a:stretch>
            <a:fillRect/>
          </a:stretch>
        </p:blipFill>
        <p:spPr>
          <a:xfrm>
            <a:off x="3291100" y="1060550"/>
            <a:ext cx="1425700" cy="1055425"/>
          </a:xfrm>
          <a:prstGeom prst="rect">
            <a:avLst/>
          </a:prstGeom>
          <a:noFill/>
          <a:ln>
            <a:noFill/>
          </a:ln>
        </p:spPr>
      </p:pic>
      <p:pic>
        <p:nvPicPr>
          <p:cNvPr id="194" name="Google Shape;194;p25"/>
          <p:cNvPicPr preferRelativeResize="0"/>
          <p:nvPr/>
        </p:nvPicPr>
        <p:blipFill rotWithShape="1">
          <a:blip r:embed="rId4">
            <a:alphaModFix/>
          </a:blip>
          <a:srcRect l="5575" t="24623" r="6905" b="22425"/>
          <a:stretch/>
        </p:blipFill>
        <p:spPr>
          <a:xfrm>
            <a:off x="6759200" y="1752463"/>
            <a:ext cx="1425700" cy="862613"/>
          </a:xfrm>
          <a:prstGeom prst="rect">
            <a:avLst/>
          </a:prstGeom>
          <a:noFill/>
          <a:ln>
            <a:noFill/>
          </a:ln>
        </p:spPr>
      </p:pic>
      <p:pic>
        <p:nvPicPr>
          <p:cNvPr id="195" name="Google Shape;195;p25"/>
          <p:cNvPicPr preferRelativeResize="0"/>
          <p:nvPr/>
        </p:nvPicPr>
        <p:blipFill>
          <a:blip r:embed="rId5">
            <a:alphaModFix/>
          </a:blip>
          <a:stretch>
            <a:fillRect/>
          </a:stretch>
        </p:blipFill>
        <p:spPr>
          <a:xfrm>
            <a:off x="6294125" y="3408736"/>
            <a:ext cx="739350" cy="1238574"/>
          </a:xfrm>
          <a:prstGeom prst="rect">
            <a:avLst/>
          </a:prstGeom>
          <a:noFill/>
          <a:ln>
            <a:noFill/>
          </a:ln>
        </p:spPr>
      </p:pic>
      <p:pic>
        <p:nvPicPr>
          <p:cNvPr id="196" name="Google Shape;196;p25"/>
          <p:cNvPicPr preferRelativeResize="0"/>
          <p:nvPr/>
        </p:nvPicPr>
        <p:blipFill>
          <a:blip r:embed="rId6">
            <a:alphaModFix/>
          </a:blip>
          <a:stretch>
            <a:fillRect/>
          </a:stretch>
        </p:blipFill>
        <p:spPr>
          <a:xfrm>
            <a:off x="1834955" y="2727100"/>
            <a:ext cx="998750" cy="11263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anim calcmode="lin" valueType="num">
                                      <p:cBhvr additive="base">
                                        <p:cTn id="7" dur="1000"/>
                                        <p:tgtEl>
                                          <p:spTgt spid="189"/>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3"/>
                                        </p:tgtEl>
                                        <p:attrNameLst>
                                          <p:attrName>style.visibility</p:attrName>
                                        </p:attrNameLst>
                                      </p:cBhvr>
                                      <p:to>
                                        <p:strVal val="visible"/>
                                      </p:to>
                                    </p:set>
                                    <p:animEffect transition="in" filter="fade">
                                      <p:cBhvr>
                                        <p:cTn id="11" dur="1000"/>
                                        <p:tgtEl>
                                          <p:spTgt spid="19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90"/>
                                        </p:tgtEl>
                                        <p:attrNameLst>
                                          <p:attrName>style.visibility</p:attrName>
                                        </p:attrNameLst>
                                      </p:cBhvr>
                                      <p:to>
                                        <p:strVal val="visible"/>
                                      </p:to>
                                    </p:set>
                                    <p:anim calcmode="lin" valueType="num">
                                      <p:cBhvr additive="base">
                                        <p:cTn id="16" dur="1000"/>
                                        <p:tgtEl>
                                          <p:spTgt spid="190"/>
                                        </p:tgtEl>
                                        <p:attrNameLst>
                                          <p:attrName>ppt_x</p:attrName>
                                        </p:attrNameLst>
                                      </p:cBhvr>
                                      <p:tavLst>
                                        <p:tav tm="0">
                                          <p:val>
                                            <p:strVal val="#ppt_x+1"/>
                                          </p:val>
                                        </p:tav>
                                        <p:tav tm="100000">
                                          <p:val>
                                            <p:strVal val="#ppt_x"/>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95"/>
                                        </p:tgtEl>
                                        <p:attrNameLst>
                                          <p:attrName>style.visibility</p:attrName>
                                        </p:attrNameLst>
                                      </p:cBhvr>
                                      <p:to>
                                        <p:strVal val="visible"/>
                                      </p:to>
                                    </p:set>
                                    <p:animEffect transition="in" filter="fade">
                                      <p:cBhvr>
                                        <p:cTn id="20" dur="1000"/>
                                        <p:tgtEl>
                                          <p:spTgt spid="19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91"/>
                                        </p:tgtEl>
                                        <p:attrNameLst>
                                          <p:attrName>style.visibility</p:attrName>
                                        </p:attrNameLst>
                                      </p:cBhvr>
                                      <p:to>
                                        <p:strVal val="visible"/>
                                      </p:to>
                                    </p:set>
                                    <p:anim calcmode="lin" valueType="num">
                                      <p:cBhvr additive="base">
                                        <p:cTn id="25" dur="1000"/>
                                        <p:tgtEl>
                                          <p:spTgt spid="191"/>
                                        </p:tgtEl>
                                        <p:attrNameLst>
                                          <p:attrName>ppt_x</p:attrName>
                                        </p:attrNameLst>
                                      </p:cBhvr>
                                      <p:tavLst>
                                        <p:tav tm="0">
                                          <p:val>
                                            <p:strVal val="#ppt_x-1"/>
                                          </p:val>
                                        </p:tav>
                                        <p:tav tm="100000">
                                          <p:val>
                                            <p:strVal val="#ppt_x"/>
                                          </p:val>
                                        </p:tav>
                                      </p:tavLst>
                                    </p:anim>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94"/>
                                        </p:tgtEl>
                                        <p:attrNameLst>
                                          <p:attrName>style.visibility</p:attrName>
                                        </p:attrNameLst>
                                      </p:cBhvr>
                                      <p:to>
                                        <p:strVal val="visible"/>
                                      </p:to>
                                    </p:set>
                                    <p:animEffect transition="in" filter="fade">
                                      <p:cBhvr>
                                        <p:cTn id="29" dur="1000"/>
                                        <p:tgtEl>
                                          <p:spTgt spid="19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92"/>
                                        </p:tgtEl>
                                        <p:attrNameLst>
                                          <p:attrName>style.visibility</p:attrName>
                                        </p:attrNameLst>
                                      </p:cBhvr>
                                      <p:to>
                                        <p:strVal val="visible"/>
                                      </p:to>
                                    </p:set>
                                    <p:anim calcmode="lin" valueType="num">
                                      <p:cBhvr additive="base">
                                        <p:cTn id="34" dur="1000"/>
                                        <p:tgtEl>
                                          <p:spTgt spid="19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196"/>
                                        </p:tgtEl>
                                        <p:attrNameLst>
                                          <p:attrName>style.visibility</p:attrName>
                                        </p:attrNameLst>
                                      </p:cBhvr>
                                      <p:to>
                                        <p:strVal val="visible"/>
                                      </p:to>
                                    </p:set>
                                    <p:animEffect transition="in" filter="fade">
                                      <p:cBhvr>
                                        <p:cTn id="38" dur="10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26"/>
          <p:cNvPicPr preferRelativeResize="0"/>
          <p:nvPr/>
        </p:nvPicPr>
        <p:blipFill rotWithShape="1">
          <a:blip r:embed="rId3">
            <a:alphaModFix/>
          </a:blip>
          <a:srcRect t="10153"/>
          <a:stretch/>
        </p:blipFill>
        <p:spPr>
          <a:xfrm>
            <a:off x="217600" y="259600"/>
            <a:ext cx="7580275" cy="4638400"/>
          </a:xfrm>
          <a:prstGeom prst="rect">
            <a:avLst/>
          </a:prstGeom>
          <a:noFill/>
          <a:ln w="19050" cap="flat" cmpd="sng">
            <a:solidFill>
              <a:srgbClr val="595959"/>
            </a:solidFill>
            <a:prstDash val="solid"/>
            <a:round/>
            <a:headEnd type="none" w="sm" len="sm"/>
            <a:tailEnd type="none" w="sm" len="sm"/>
          </a:ln>
        </p:spPr>
      </p:pic>
      <p:sp>
        <p:nvSpPr>
          <p:cNvPr id="202" name="Google Shape;202;p26"/>
          <p:cNvSpPr txBox="1"/>
          <p:nvPr/>
        </p:nvSpPr>
        <p:spPr>
          <a:xfrm rot="-822025">
            <a:off x="817697" y="3325532"/>
            <a:ext cx="3302155" cy="1198532"/>
          </a:xfrm>
          <a:prstGeom prst="rect">
            <a:avLst/>
          </a:prstGeom>
          <a:solidFill>
            <a:srgbClr val="C9DAF8"/>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595959"/>
                </a:solidFill>
                <a:latin typeface="Lexend"/>
                <a:ea typeface="Lexend"/>
                <a:cs typeface="Lexend"/>
                <a:sym typeface="Lexend"/>
              </a:rPr>
              <a:t>1804 Baptism (Taufe) Record in Aurich, Ostfriesland.</a:t>
            </a:r>
            <a:endParaRPr sz="1300">
              <a:solidFill>
                <a:srgbClr val="595959"/>
              </a:solidFill>
              <a:latin typeface="Lexend"/>
              <a:ea typeface="Lexend"/>
              <a:cs typeface="Lexend"/>
              <a:sym typeface="Lexend"/>
            </a:endParaRPr>
          </a:p>
          <a:p>
            <a:pPr marL="0" lvl="0" indent="0" algn="l" rtl="0">
              <a:spcBef>
                <a:spcPts val="0"/>
              </a:spcBef>
              <a:spcAft>
                <a:spcPts val="0"/>
              </a:spcAft>
              <a:buNone/>
            </a:pPr>
            <a:r>
              <a:rPr lang="en" sz="1300">
                <a:solidFill>
                  <a:srgbClr val="595959"/>
                </a:solidFill>
                <a:latin typeface="Lexend"/>
                <a:ea typeface="Lexend"/>
                <a:cs typeface="Lexend"/>
                <a:sym typeface="Lexend"/>
              </a:rPr>
              <a:t>        Rufname is </a:t>
            </a:r>
            <a:r>
              <a:rPr lang="en" sz="1300" u="sng">
                <a:solidFill>
                  <a:srgbClr val="595959"/>
                </a:solidFill>
                <a:latin typeface="Lexend"/>
                <a:ea typeface="Lexend"/>
                <a:cs typeface="Lexend"/>
                <a:sym typeface="Lexend"/>
              </a:rPr>
              <a:t>Wiemers</a:t>
            </a:r>
            <a:r>
              <a:rPr lang="en" sz="1300">
                <a:solidFill>
                  <a:srgbClr val="595959"/>
                </a:solidFill>
                <a:latin typeface="Lexend"/>
                <a:ea typeface="Lexend"/>
                <a:cs typeface="Lexend"/>
                <a:sym typeface="Lexend"/>
              </a:rPr>
              <a:t>: </a:t>
            </a:r>
            <a:endParaRPr sz="1300">
              <a:solidFill>
                <a:srgbClr val="595959"/>
              </a:solidFill>
              <a:latin typeface="Lexend"/>
              <a:ea typeface="Lexend"/>
              <a:cs typeface="Lexend"/>
              <a:sym typeface="Lexend"/>
            </a:endParaRPr>
          </a:p>
          <a:p>
            <a:pPr marL="0" lvl="0" indent="0" algn="l" rtl="0">
              <a:spcBef>
                <a:spcPts val="0"/>
              </a:spcBef>
              <a:spcAft>
                <a:spcPts val="0"/>
              </a:spcAft>
              <a:buNone/>
            </a:pPr>
            <a:endParaRPr sz="300">
              <a:solidFill>
                <a:srgbClr val="595959"/>
              </a:solidFill>
              <a:latin typeface="Lexend"/>
              <a:ea typeface="Lexend"/>
              <a:cs typeface="Lexend"/>
              <a:sym typeface="Lexend"/>
            </a:endParaRPr>
          </a:p>
          <a:p>
            <a:pPr marL="0" lvl="0" indent="0" algn="l" rtl="0">
              <a:spcBef>
                <a:spcPts val="0"/>
              </a:spcBef>
              <a:spcAft>
                <a:spcPts val="0"/>
              </a:spcAft>
              <a:buNone/>
            </a:pPr>
            <a:r>
              <a:rPr lang="en" sz="1300">
                <a:solidFill>
                  <a:srgbClr val="595959"/>
                </a:solidFill>
                <a:latin typeface="Lexend"/>
                <a:ea typeface="Lexend"/>
                <a:cs typeface="Lexend"/>
                <a:sym typeface="Lexend"/>
              </a:rPr>
              <a:t>     Christoffer Tepke </a:t>
            </a:r>
            <a:r>
              <a:rPr lang="en" sz="1300" u="sng">
                <a:solidFill>
                  <a:srgbClr val="595959"/>
                </a:solidFill>
                <a:latin typeface="Lexend"/>
                <a:ea typeface="Lexend"/>
                <a:cs typeface="Lexend"/>
                <a:sym typeface="Lexend"/>
              </a:rPr>
              <a:t>Wiemers</a:t>
            </a:r>
            <a:r>
              <a:rPr lang="en" sz="1300">
                <a:solidFill>
                  <a:srgbClr val="595959"/>
                </a:solidFill>
                <a:latin typeface="Lexend"/>
                <a:ea typeface="Lexend"/>
                <a:cs typeface="Lexend"/>
                <a:sym typeface="Lexend"/>
              </a:rPr>
              <a:t> </a:t>
            </a:r>
            <a:endParaRPr sz="1300">
              <a:solidFill>
                <a:srgbClr val="595959"/>
              </a:solidFill>
              <a:latin typeface="Lexend"/>
              <a:ea typeface="Lexend"/>
              <a:cs typeface="Lexend"/>
              <a:sym typeface="Lexend"/>
            </a:endParaRPr>
          </a:p>
          <a:p>
            <a:pPr marL="0" lvl="0" indent="0" algn="l" rtl="0">
              <a:spcBef>
                <a:spcPts val="0"/>
              </a:spcBef>
              <a:spcAft>
                <a:spcPts val="0"/>
              </a:spcAft>
              <a:buNone/>
            </a:pPr>
            <a:r>
              <a:rPr lang="en" sz="1300">
                <a:solidFill>
                  <a:srgbClr val="595959"/>
                </a:solidFill>
                <a:latin typeface="Lexend"/>
                <a:ea typeface="Lexend"/>
                <a:cs typeface="Lexend"/>
                <a:sym typeface="Lexend"/>
              </a:rPr>
              <a:t>     (father of Johann Wiemers)</a:t>
            </a:r>
            <a:endParaRPr sz="1300">
              <a:solidFill>
                <a:srgbClr val="595959"/>
              </a:solidFill>
              <a:latin typeface="Lexend"/>
              <a:ea typeface="Lexend"/>
              <a:cs typeface="Lexend"/>
              <a:sym typeface="Lexend"/>
            </a:endParaRPr>
          </a:p>
        </p:txBody>
      </p:sp>
      <p:sp>
        <p:nvSpPr>
          <p:cNvPr id="203" name="Google Shape;203;p26"/>
          <p:cNvSpPr/>
          <p:nvPr/>
        </p:nvSpPr>
        <p:spPr>
          <a:xfrm>
            <a:off x="1508575" y="2016550"/>
            <a:ext cx="2020200" cy="437700"/>
          </a:xfrm>
          <a:prstGeom prst="ellipse">
            <a:avLst/>
          </a:prstGeom>
          <a:noFill/>
          <a:ln w="28575" cap="flat" cmpd="sng">
            <a:solidFill>
              <a:srgbClr val="4285F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4" name="Google Shape;204;p26"/>
          <p:cNvSpPr/>
          <p:nvPr/>
        </p:nvSpPr>
        <p:spPr>
          <a:xfrm>
            <a:off x="3099100" y="1519400"/>
            <a:ext cx="1533000" cy="437700"/>
          </a:xfrm>
          <a:prstGeom prst="ellipse">
            <a:avLst/>
          </a:prstGeom>
          <a:noFill/>
          <a:ln w="38100" cap="flat" cmpd="sng">
            <a:solidFill>
              <a:srgbClr val="4285F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05" name="Google Shape;205;p26"/>
          <p:cNvCxnSpPr/>
          <p:nvPr/>
        </p:nvCxnSpPr>
        <p:spPr>
          <a:xfrm flipH="1">
            <a:off x="5711900" y="354375"/>
            <a:ext cx="2220600" cy="203700"/>
          </a:xfrm>
          <a:prstGeom prst="straightConnector1">
            <a:avLst/>
          </a:prstGeom>
          <a:noFill/>
          <a:ln w="38100" cap="flat" cmpd="sng">
            <a:solidFill>
              <a:srgbClr val="CC0000"/>
            </a:solidFill>
            <a:prstDash val="solid"/>
            <a:round/>
            <a:headEnd type="none" w="med" len="med"/>
            <a:tailEnd type="triangle" w="med" len="med"/>
          </a:ln>
        </p:spPr>
      </p:cxnSp>
      <p:cxnSp>
        <p:nvCxnSpPr>
          <p:cNvPr id="206" name="Google Shape;206;p26"/>
          <p:cNvCxnSpPr>
            <a:stCxn id="207" idx="1"/>
          </p:cNvCxnSpPr>
          <p:nvPr/>
        </p:nvCxnSpPr>
        <p:spPr>
          <a:xfrm rot="10800000">
            <a:off x="6925100" y="841950"/>
            <a:ext cx="1007400" cy="979200"/>
          </a:xfrm>
          <a:prstGeom prst="straightConnector1">
            <a:avLst/>
          </a:prstGeom>
          <a:noFill/>
          <a:ln w="38100" cap="flat" cmpd="sng">
            <a:solidFill>
              <a:srgbClr val="CC0000"/>
            </a:solidFill>
            <a:prstDash val="solid"/>
            <a:round/>
            <a:headEnd type="none" w="med" len="med"/>
            <a:tailEnd type="triangle" w="med" len="med"/>
          </a:ln>
        </p:spPr>
      </p:cxnSp>
      <p:sp>
        <p:nvSpPr>
          <p:cNvPr id="208" name="Google Shape;208;p26"/>
          <p:cNvSpPr txBox="1"/>
          <p:nvPr/>
        </p:nvSpPr>
        <p:spPr>
          <a:xfrm>
            <a:off x="7932500" y="283600"/>
            <a:ext cx="9105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2"/>
                </a:solidFill>
                <a:latin typeface="Lexend"/>
                <a:ea typeface="Lexend"/>
                <a:cs typeface="Lexend"/>
                <a:sym typeface="Lexend"/>
              </a:rPr>
              <a:t>kinder =</a:t>
            </a:r>
            <a:endParaRPr>
              <a:solidFill>
                <a:schemeClr val="dk2"/>
              </a:solidFill>
              <a:latin typeface="Lexend"/>
              <a:ea typeface="Lexend"/>
              <a:cs typeface="Lexend"/>
              <a:sym typeface="Lexend"/>
            </a:endParaRPr>
          </a:p>
          <a:p>
            <a:pPr marL="0" lvl="0" indent="0" algn="l" rtl="0">
              <a:spcBef>
                <a:spcPts val="0"/>
              </a:spcBef>
              <a:spcAft>
                <a:spcPts val="0"/>
              </a:spcAft>
              <a:buNone/>
            </a:pPr>
            <a:r>
              <a:rPr lang="en">
                <a:solidFill>
                  <a:schemeClr val="dk2"/>
                </a:solidFill>
                <a:latin typeface="Lexend"/>
                <a:ea typeface="Lexend"/>
                <a:cs typeface="Lexend"/>
                <a:sym typeface="Lexend"/>
              </a:rPr>
              <a:t>children</a:t>
            </a:r>
            <a:endParaRPr>
              <a:solidFill>
                <a:schemeClr val="dk2"/>
              </a:solidFill>
              <a:latin typeface="Lexend"/>
              <a:ea typeface="Lexend"/>
              <a:cs typeface="Lexend"/>
              <a:sym typeface="Lexend"/>
            </a:endParaRPr>
          </a:p>
        </p:txBody>
      </p:sp>
      <p:sp>
        <p:nvSpPr>
          <p:cNvPr id="207" name="Google Shape;207;p26"/>
          <p:cNvSpPr txBox="1"/>
          <p:nvPr/>
        </p:nvSpPr>
        <p:spPr>
          <a:xfrm>
            <a:off x="7932500" y="1405500"/>
            <a:ext cx="10851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2"/>
                </a:solidFill>
                <a:latin typeface="Lexend"/>
                <a:ea typeface="Lexend"/>
                <a:cs typeface="Lexend"/>
                <a:sym typeface="Lexend"/>
              </a:rPr>
              <a:t>Gotteltern =God-</a:t>
            </a:r>
            <a:endParaRPr>
              <a:solidFill>
                <a:schemeClr val="dk2"/>
              </a:solidFill>
              <a:latin typeface="Lexend"/>
              <a:ea typeface="Lexend"/>
              <a:cs typeface="Lexend"/>
              <a:sym typeface="Lexend"/>
            </a:endParaRPr>
          </a:p>
          <a:p>
            <a:pPr marL="0" lvl="0" indent="0" algn="l" rtl="0">
              <a:spcBef>
                <a:spcPts val="0"/>
              </a:spcBef>
              <a:spcAft>
                <a:spcPts val="0"/>
              </a:spcAft>
              <a:buNone/>
            </a:pPr>
            <a:r>
              <a:rPr lang="en">
                <a:solidFill>
                  <a:schemeClr val="dk2"/>
                </a:solidFill>
                <a:latin typeface="Lexend"/>
                <a:ea typeface="Lexend"/>
                <a:cs typeface="Lexend"/>
                <a:sym typeface="Lexend"/>
              </a:rPr>
              <a:t>   parents</a:t>
            </a:r>
            <a:endParaRPr>
              <a:solidFill>
                <a:schemeClr val="dk2"/>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27"/>
          <p:cNvPicPr preferRelativeResize="0"/>
          <p:nvPr/>
        </p:nvPicPr>
        <p:blipFill>
          <a:blip r:embed="rId3">
            <a:alphaModFix/>
          </a:blip>
          <a:stretch>
            <a:fillRect/>
          </a:stretch>
        </p:blipFill>
        <p:spPr>
          <a:xfrm>
            <a:off x="156000" y="766925"/>
            <a:ext cx="5867676" cy="4147849"/>
          </a:xfrm>
          <a:prstGeom prst="rect">
            <a:avLst/>
          </a:prstGeom>
          <a:noFill/>
          <a:ln w="19050" cap="flat" cmpd="sng">
            <a:solidFill>
              <a:schemeClr val="dk2"/>
            </a:solidFill>
            <a:prstDash val="solid"/>
            <a:round/>
            <a:headEnd type="none" w="sm" len="sm"/>
            <a:tailEnd type="none" w="sm" len="sm"/>
          </a:ln>
        </p:spPr>
      </p:pic>
      <p:sp>
        <p:nvSpPr>
          <p:cNvPr id="214" name="Google Shape;214;p27"/>
          <p:cNvSpPr txBox="1"/>
          <p:nvPr/>
        </p:nvSpPr>
        <p:spPr>
          <a:xfrm>
            <a:off x="6138375" y="312175"/>
            <a:ext cx="1041000" cy="664200"/>
          </a:xfrm>
          <a:prstGeom prst="rect">
            <a:avLst/>
          </a:prstGeom>
          <a:solidFill>
            <a:srgbClr val="CFE2F3"/>
          </a:solidFill>
          <a:ln w="9525" cap="flat" cmpd="sng">
            <a:solidFill>
              <a:srgbClr val="CC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dk1"/>
                </a:solidFill>
                <a:latin typeface="Lexend"/>
                <a:ea typeface="Lexend"/>
                <a:cs typeface="Lexend"/>
                <a:sym typeface="Lexend"/>
              </a:rPr>
              <a:t>Jan Hinrichs Gerdes</a:t>
            </a:r>
            <a:endParaRPr sz="1000">
              <a:solidFill>
                <a:schemeClr val="dk1"/>
              </a:solidFill>
              <a:latin typeface="Lexend"/>
              <a:ea typeface="Lexend"/>
              <a:cs typeface="Lexend"/>
              <a:sym typeface="Lexend"/>
            </a:endParaRPr>
          </a:p>
          <a:p>
            <a:pPr marL="0" lvl="0" indent="0" algn="ctr" rtl="0">
              <a:spcBef>
                <a:spcPts val="0"/>
              </a:spcBef>
              <a:spcAft>
                <a:spcPts val="0"/>
              </a:spcAft>
              <a:buNone/>
            </a:pPr>
            <a:r>
              <a:rPr lang="en" sz="1000">
                <a:solidFill>
                  <a:schemeClr val="dk1"/>
                </a:solidFill>
                <a:latin typeface="Lexend"/>
                <a:ea typeface="Lexend"/>
                <a:cs typeface="Lexend"/>
                <a:sym typeface="Lexend"/>
              </a:rPr>
              <a:t>1809-1889</a:t>
            </a:r>
            <a:endParaRPr sz="1000">
              <a:solidFill>
                <a:schemeClr val="dk1"/>
              </a:solidFill>
              <a:latin typeface="Lexend"/>
              <a:ea typeface="Lexend"/>
              <a:cs typeface="Lexend"/>
              <a:sym typeface="Lexend"/>
            </a:endParaRPr>
          </a:p>
        </p:txBody>
      </p:sp>
      <p:sp>
        <p:nvSpPr>
          <p:cNvPr id="215" name="Google Shape;215;p27"/>
          <p:cNvSpPr txBox="1"/>
          <p:nvPr/>
        </p:nvSpPr>
        <p:spPr>
          <a:xfrm>
            <a:off x="6510725" y="1838900"/>
            <a:ext cx="1209000" cy="664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Lexend"/>
                <a:ea typeface="Lexend"/>
                <a:cs typeface="Lexend"/>
                <a:sym typeface="Lexend"/>
              </a:rPr>
              <a:t>Almt Jansen Rademacher</a:t>
            </a:r>
            <a:endParaRPr sz="1000">
              <a:solidFill>
                <a:schemeClr val="dk1"/>
              </a:solidFill>
              <a:latin typeface="Lexend"/>
              <a:ea typeface="Lexend"/>
              <a:cs typeface="Lexend"/>
              <a:sym typeface="Lexend"/>
            </a:endParaRPr>
          </a:p>
          <a:p>
            <a:pPr marL="0" lvl="0" indent="0" algn="l" rtl="0">
              <a:spcBef>
                <a:spcPts val="0"/>
              </a:spcBef>
              <a:spcAft>
                <a:spcPts val="0"/>
              </a:spcAft>
              <a:buNone/>
            </a:pPr>
            <a:r>
              <a:rPr lang="en" sz="1000">
                <a:solidFill>
                  <a:schemeClr val="dk1"/>
                </a:solidFill>
                <a:latin typeface="Lexend"/>
                <a:ea typeface="Lexend"/>
                <a:cs typeface="Lexend"/>
                <a:sym typeface="Lexend"/>
              </a:rPr>
              <a:t>1804-</a:t>
            </a:r>
            <a:r>
              <a:rPr lang="en" sz="1000">
                <a:solidFill>
                  <a:schemeClr val="dk1"/>
                </a:solidFill>
                <a:highlight>
                  <a:schemeClr val="accent6"/>
                </a:highlight>
                <a:latin typeface="Lexend"/>
                <a:ea typeface="Lexend"/>
                <a:cs typeface="Lexend"/>
                <a:sym typeface="Lexend"/>
              </a:rPr>
              <a:t>8/15/1832</a:t>
            </a:r>
            <a:endParaRPr sz="1000">
              <a:solidFill>
                <a:schemeClr val="dk1"/>
              </a:solidFill>
              <a:highlight>
                <a:schemeClr val="accent6"/>
              </a:highlight>
              <a:latin typeface="Lexend"/>
              <a:ea typeface="Lexend"/>
              <a:cs typeface="Lexend"/>
              <a:sym typeface="Lexend"/>
            </a:endParaRPr>
          </a:p>
        </p:txBody>
      </p:sp>
      <p:cxnSp>
        <p:nvCxnSpPr>
          <p:cNvPr id="216" name="Google Shape;216;p27"/>
          <p:cNvCxnSpPr/>
          <p:nvPr/>
        </p:nvCxnSpPr>
        <p:spPr>
          <a:xfrm>
            <a:off x="6562075" y="993550"/>
            <a:ext cx="10500" cy="825900"/>
          </a:xfrm>
          <a:prstGeom prst="straightConnector1">
            <a:avLst/>
          </a:prstGeom>
          <a:noFill/>
          <a:ln w="19050" cap="flat" cmpd="sng">
            <a:solidFill>
              <a:schemeClr val="dk2"/>
            </a:solidFill>
            <a:prstDash val="solid"/>
            <a:round/>
            <a:headEnd type="none" w="med" len="med"/>
            <a:tailEnd type="none" w="med" len="med"/>
          </a:ln>
        </p:spPr>
      </p:cxnSp>
      <p:sp>
        <p:nvSpPr>
          <p:cNvPr id="217" name="Google Shape;217;p27"/>
          <p:cNvSpPr txBox="1"/>
          <p:nvPr/>
        </p:nvSpPr>
        <p:spPr>
          <a:xfrm rot="5398301">
            <a:off x="6150165" y="1291289"/>
            <a:ext cx="606900" cy="22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Lexend"/>
                <a:ea typeface="Lexend"/>
                <a:cs typeface="Lexend"/>
                <a:sym typeface="Lexend"/>
              </a:rPr>
              <a:t>M. 1831</a:t>
            </a:r>
            <a:endParaRPr sz="900">
              <a:solidFill>
                <a:schemeClr val="dk1"/>
              </a:solidFill>
              <a:latin typeface="Lexend"/>
              <a:ea typeface="Lexend"/>
              <a:cs typeface="Lexend"/>
              <a:sym typeface="Lexend"/>
            </a:endParaRPr>
          </a:p>
        </p:txBody>
      </p:sp>
      <p:cxnSp>
        <p:nvCxnSpPr>
          <p:cNvPr id="218" name="Google Shape;218;p27"/>
          <p:cNvCxnSpPr/>
          <p:nvPr/>
        </p:nvCxnSpPr>
        <p:spPr>
          <a:xfrm flipH="1">
            <a:off x="6581625" y="1515488"/>
            <a:ext cx="419400" cy="29400"/>
          </a:xfrm>
          <a:prstGeom prst="straightConnector1">
            <a:avLst/>
          </a:prstGeom>
          <a:noFill/>
          <a:ln w="19050" cap="flat" cmpd="sng">
            <a:solidFill>
              <a:schemeClr val="dk2"/>
            </a:solidFill>
            <a:prstDash val="solid"/>
            <a:round/>
            <a:headEnd type="none" w="med" len="med"/>
            <a:tailEnd type="none" w="med" len="med"/>
          </a:ln>
        </p:spPr>
      </p:cxnSp>
      <p:sp>
        <p:nvSpPr>
          <p:cNvPr id="219" name="Google Shape;219;p27"/>
          <p:cNvSpPr txBox="1"/>
          <p:nvPr/>
        </p:nvSpPr>
        <p:spPr>
          <a:xfrm>
            <a:off x="7001725" y="1064125"/>
            <a:ext cx="1209000" cy="748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dk1"/>
                </a:solidFill>
                <a:latin typeface="Lexend"/>
                <a:ea typeface="Lexend"/>
                <a:cs typeface="Lexend"/>
                <a:sym typeface="Lexend"/>
              </a:rPr>
              <a:t>Almte Janchen* (Alma Johanna) Gerdes</a:t>
            </a:r>
            <a:endParaRPr sz="1000">
              <a:solidFill>
                <a:schemeClr val="dk1"/>
              </a:solidFill>
              <a:latin typeface="Lexend"/>
              <a:ea typeface="Lexend"/>
              <a:cs typeface="Lexend"/>
              <a:sym typeface="Lexend"/>
            </a:endParaRPr>
          </a:p>
          <a:p>
            <a:pPr marL="0" lvl="0" indent="0" algn="ctr" rtl="0">
              <a:spcBef>
                <a:spcPts val="0"/>
              </a:spcBef>
              <a:spcAft>
                <a:spcPts val="0"/>
              </a:spcAft>
              <a:buNone/>
            </a:pPr>
            <a:r>
              <a:rPr lang="en" sz="1000">
                <a:solidFill>
                  <a:schemeClr val="dk1"/>
                </a:solidFill>
                <a:highlight>
                  <a:schemeClr val="accent6"/>
                </a:highlight>
                <a:latin typeface="Lexend"/>
                <a:ea typeface="Lexend"/>
                <a:cs typeface="Lexend"/>
                <a:sym typeface="Lexend"/>
              </a:rPr>
              <a:t>8/15/1832</a:t>
            </a:r>
            <a:r>
              <a:rPr lang="en" sz="1000">
                <a:solidFill>
                  <a:schemeClr val="dk1"/>
                </a:solidFill>
                <a:latin typeface="Lexend"/>
                <a:ea typeface="Lexend"/>
                <a:cs typeface="Lexend"/>
                <a:sym typeface="Lexend"/>
              </a:rPr>
              <a:t>-1922</a:t>
            </a:r>
            <a:endParaRPr sz="1000">
              <a:solidFill>
                <a:schemeClr val="dk1"/>
              </a:solidFill>
              <a:latin typeface="Lexend"/>
              <a:ea typeface="Lexend"/>
              <a:cs typeface="Lexend"/>
              <a:sym typeface="Lexend"/>
            </a:endParaRPr>
          </a:p>
        </p:txBody>
      </p:sp>
      <p:cxnSp>
        <p:nvCxnSpPr>
          <p:cNvPr id="220" name="Google Shape;220;p27"/>
          <p:cNvCxnSpPr/>
          <p:nvPr/>
        </p:nvCxnSpPr>
        <p:spPr>
          <a:xfrm>
            <a:off x="6279688" y="981350"/>
            <a:ext cx="45900" cy="2695200"/>
          </a:xfrm>
          <a:prstGeom prst="straightConnector1">
            <a:avLst/>
          </a:prstGeom>
          <a:noFill/>
          <a:ln w="19050" cap="flat" cmpd="sng">
            <a:solidFill>
              <a:srgbClr val="A7291E"/>
            </a:solidFill>
            <a:prstDash val="solid"/>
            <a:round/>
            <a:headEnd type="none" w="med" len="med"/>
            <a:tailEnd type="none" w="med" len="med"/>
          </a:ln>
        </p:spPr>
      </p:cxnSp>
      <p:sp>
        <p:nvSpPr>
          <p:cNvPr id="221" name="Google Shape;221;p27"/>
          <p:cNvSpPr txBox="1"/>
          <p:nvPr/>
        </p:nvSpPr>
        <p:spPr>
          <a:xfrm>
            <a:off x="6082575" y="3632488"/>
            <a:ext cx="1416000" cy="545100"/>
          </a:xfrm>
          <a:prstGeom prst="rect">
            <a:avLst/>
          </a:prstGeom>
          <a:solidFill>
            <a:srgbClr val="EAD1DC"/>
          </a:solidFill>
          <a:ln w="9525" cap="flat" cmpd="sng">
            <a:solidFill>
              <a:srgbClr val="CC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dk1"/>
                </a:solidFill>
                <a:latin typeface="Lexend"/>
                <a:ea typeface="Lexend"/>
                <a:cs typeface="Lexend"/>
                <a:sym typeface="Lexend"/>
              </a:rPr>
              <a:t>Venne Margarethe Dirks Telken</a:t>
            </a:r>
            <a:endParaRPr sz="1000">
              <a:solidFill>
                <a:schemeClr val="dk1"/>
              </a:solidFill>
              <a:latin typeface="Lexend"/>
              <a:ea typeface="Lexend"/>
              <a:cs typeface="Lexend"/>
              <a:sym typeface="Lexend"/>
            </a:endParaRPr>
          </a:p>
          <a:p>
            <a:pPr marL="0" lvl="0" indent="0" algn="ctr" rtl="0">
              <a:spcBef>
                <a:spcPts val="0"/>
              </a:spcBef>
              <a:spcAft>
                <a:spcPts val="0"/>
              </a:spcAft>
              <a:buNone/>
            </a:pPr>
            <a:r>
              <a:rPr lang="en" sz="1000">
                <a:solidFill>
                  <a:schemeClr val="dk1"/>
                </a:solidFill>
                <a:latin typeface="Lexend"/>
                <a:ea typeface="Lexend"/>
                <a:cs typeface="Lexend"/>
                <a:sym typeface="Lexend"/>
              </a:rPr>
              <a:t>1813-1857</a:t>
            </a:r>
            <a:endParaRPr sz="1000">
              <a:solidFill>
                <a:schemeClr val="dk1"/>
              </a:solidFill>
              <a:latin typeface="Lexend"/>
              <a:ea typeface="Lexend"/>
              <a:cs typeface="Lexend"/>
              <a:sym typeface="Lexend"/>
            </a:endParaRPr>
          </a:p>
        </p:txBody>
      </p:sp>
      <p:sp>
        <p:nvSpPr>
          <p:cNvPr id="222" name="Google Shape;222;p27"/>
          <p:cNvSpPr txBox="1"/>
          <p:nvPr/>
        </p:nvSpPr>
        <p:spPr>
          <a:xfrm rot="5402052">
            <a:off x="5718550" y="2963155"/>
            <a:ext cx="1005000" cy="20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a:solidFill>
                  <a:schemeClr val="dk1"/>
                </a:solidFill>
                <a:latin typeface="Lexend"/>
                <a:ea typeface="Lexend"/>
                <a:cs typeface="Lexend"/>
                <a:sym typeface="Lexend"/>
              </a:rPr>
              <a:t>M. 4/21/1838</a:t>
            </a:r>
            <a:endParaRPr sz="900">
              <a:solidFill>
                <a:schemeClr val="dk1"/>
              </a:solidFill>
              <a:latin typeface="Lexend"/>
              <a:ea typeface="Lexend"/>
              <a:cs typeface="Lexend"/>
              <a:sym typeface="Lexend"/>
            </a:endParaRPr>
          </a:p>
        </p:txBody>
      </p:sp>
      <p:cxnSp>
        <p:nvCxnSpPr>
          <p:cNvPr id="223" name="Google Shape;223;p27"/>
          <p:cNvCxnSpPr>
            <a:stCxn id="222" idx="0"/>
            <a:endCxn id="224" idx="1"/>
          </p:cNvCxnSpPr>
          <p:nvPr/>
        </p:nvCxnSpPr>
        <p:spPr>
          <a:xfrm rot="10800000" flipH="1">
            <a:off x="6325300" y="2797105"/>
            <a:ext cx="256200" cy="270300"/>
          </a:xfrm>
          <a:prstGeom prst="straightConnector1">
            <a:avLst/>
          </a:prstGeom>
          <a:noFill/>
          <a:ln w="19050" cap="flat" cmpd="sng">
            <a:solidFill>
              <a:srgbClr val="A7291E"/>
            </a:solidFill>
            <a:prstDash val="solid"/>
            <a:round/>
            <a:headEnd type="none" w="med" len="med"/>
            <a:tailEnd type="none" w="med" len="med"/>
          </a:ln>
        </p:spPr>
      </p:cxnSp>
      <p:sp>
        <p:nvSpPr>
          <p:cNvPr id="224" name="Google Shape;224;p27"/>
          <p:cNvSpPr txBox="1"/>
          <p:nvPr/>
        </p:nvSpPr>
        <p:spPr>
          <a:xfrm>
            <a:off x="6581625" y="2583813"/>
            <a:ext cx="1652700" cy="426600"/>
          </a:xfrm>
          <a:prstGeom prst="rect">
            <a:avLst/>
          </a:prstGeom>
          <a:solidFill>
            <a:srgbClr val="EAD1DC"/>
          </a:solidFill>
          <a:ln w="9525" cap="flat" cmpd="sng">
            <a:solidFill>
              <a:srgbClr val="CC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dk1"/>
                </a:solidFill>
                <a:latin typeface="Lexend"/>
                <a:ea typeface="Lexend"/>
                <a:cs typeface="Lexend"/>
                <a:sym typeface="Lexend"/>
              </a:rPr>
              <a:t>Aalke Jansen Gerdes</a:t>
            </a:r>
            <a:endParaRPr sz="1000">
              <a:solidFill>
                <a:schemeClr val="dk1"/>
              </a:solidFill>
              <a:latin typeface="Lexend"/>
              <a:ea typeface="Lexend"/>
              <a:cs typeface="Lexend"/>
              <a:sym typeface="Lexend"/>
            </a:endParaRPr>
          </a:p>
          <a:p>
            <a:pPr marL="0" lvl="0" indent="0" algn="ctr" rtl="0">
              <a:spcBef>
                <a:spcPts val="0"/>
              </a:spcBef>
              <a:spcAft>
                <a:spcPts val="0"/>
              </a:spcAft>
              <a:buNone/>
            </a:pPr>
            <a:r>
              <a:rPr lang="en" sz="1000">
                <a:solidFill>
                  <a:schemeClr val="dk1"/>
                </a:solidFill>
                <a:latin typeface="Lexend"/>
                <a:ea typeface="Lexend"/>
                <a:cs typeface="Lexend"/>
                <a:sym typeface="Lexend"/>
              </a:rPr>
              <a:t>1839-1923</a:t>
            </a:r>
            <a:endParaRPr sz="1000">
              <a:solidFill>
                <a:schemeClr val="dk1"/>
              </a:solidFill>
              <a:latin typeface="Lexend"/>
              <a:ea typeface="Lexend"/>
              <a:cs typeface="Lexend"/>
              <a:sym typeface="Lexend"/>
            </a:endParaRPr>
          </a:p>
        </p:txBody>
      </p:sp>
      <p:sp>
        <p:nvSpPr>
          <p:cNvPr id="225" name="Google Shape;225;p27"/>
          <p:cNvSpPr txBox="1"/>
          <p:nvPr/>
        </p:nvSpPr>
        <p:spPr>
          <a:xfrm>
            <a:off x="7557475" y="3091150"/>
            <a:ext cx="1416000" cy="1823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1"/>
                </a:solidFill>
                <a:latin typeface="Lexend"/>
                <a:ea typeface="Lexend"/>
                <a:cs typeface="Lexend"/>
                <a:sym typeface="Lexend"/>
              </a:rPr>
              <a:t> </a:t>
            </a:r>
            <a:r>
              <a:rPr lang="en" sz="900" i="1" u="sng">
                <a:solidFill>
                  <a:schemeClr val="dk1"/>
                </a:solidFill>
                <a:latin typeface="Lexend"/>
                <a:ea typeface="Lexend"/>
                <a:cs typeface="Lexend"/>
                <a:sym typeface="Lexend"/>
              </a:rPr>
              <a:t>7 more boys</a:t>
            </a:r>
            <a:r>
              <a:rPr lang="en" sz="600">
                <a:solidFill>
                  <a:schemeClr val="dk1"/>
                </a:solidFill>
                <a:latin typeface="Lexend"/>
                <a:ea typeface="Lexend"/>
                <a:cs typeface="Lexend"/>
                <a:sym typeface="Lexend"/>
              </a:rPr>
              <a:t> </a:t>
            </a:r>
            <a:r>
              <a:rPr lang="en" sz="500">
                <a:solidFill>
                  <a:schemeClr val="dk1"/>
                </a:solidFill>
                <a:latin typeface="Lexend"/>
                <a:ea typeface="Lexend"/>
                <a:cs typeface="Lexend"/>
                <a:sym typeface="Lexend"/>
              </a:rPr>
              <a:t>(born Germany)</a:t>
            </a:r>
            <a:endParaRPr sz="500">
              <a:solidFill>
                <a:schemeClr val="dk1"/>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u="sng">
                <a:solidFill>
                  <a:srgbClr val="A7291E"/>
                </a:solidFill>
                <a:latin typeface="Lexend"/>
                <a:ea typeface="Lexend"/>
                <a:cs typeface="Lexend"/>
                <a:sym typeface="Lexend"/>
              </a:rPr>
              <a:t>Dietrich</a:t>
            </a:r>
            <a:r>
              <a:rPr lang="en" sz="700">
                <a:solidFill>
                  <a:srgbClr val="A7291E"/>
                </a:solidFill>
                <a:latin typeface="Lexend"/>
                <a:ea typeface="Lexend"/>
                <a:cs typeface="Lexend"/>
                <a:sym typeface="Lexend"/>
              </a:rPr>
              <a:t> Dirk Gerdes</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(1841-1918) </a:t>
            </a:r>
            <a:endParaRPr sz="700">
              <a:solidFill>
                <a:schemeClr val="dk1"/>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u="sng">
                <a:solidFill>
                  <a:srgbClr val="A7291E"/>
                </a:solidFill>
                <a:latin typeface="Lexend"/>
                <a:ea typeface="Lexend"/>
                <a:cs typeface="Lexend"/>
                <a:sym typeface="Lexend"/>
              </a:rPr>
              <a:t>Gerhardt</a:t>
            </a:r>
            <a:r>
              <a:rPr lang="en" sz="700">
                <a:solidFill>
                  <a:srgbClr val="A7291E"/>
                </a:solidFill>
                <a:latin typeface="Lexend"/>
                <a:ea typeface="Lexend"/>
                <a:cs typeface="Lexend"/>
                <a:sym typeface="Lexend"/>
              </a:rPr>
              <a:t> (Gerd) Janssen  </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Gerdes (1844-1913)</a:t>
            </a:r>
            <a:endParaRPr sz="700">
              <a:solidFill>
                <a:srgbClr val="A7291E"/>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sz="700">
                <a:solidFill>
                  <a:srgbClr val="A7291E"/>
                </a:solidFill>
                <a:latin typeface="Lexend"/>
                <a:ea typeface="Lexend"/>
                <a:cs typeface="Lexend"/>
                <a:sym typeface="Lexend"/>
              </a:rPr>
              <a:t>    </a:t>
            </a:r>
            <a:r>
              <a:rPr lang="en" sz="700" u="sng">
                <a:solidFill>
                  <a:srgbClr val="A7291E"/>
                </a:solidFill>
                <a:latin typeface="Lexend"/>
                <a:ea typeface="Lexend"/>
                <a:cs typeface="Lexend"/>
                <a:sym typeface="Lexend"/>
              </a:rPr>
              <a:t>Jürgen</a:t>
            </a:r>
            <a:r>
              <a:rPr lang="en" sz="700">
                <a:solidFill>
                  <a:srgbClr val="A7291E"/>
                </a:solidFill>
                <a:latin typeface="Lexend"/>
                <a:ea typeface="Lexend"/>
                <a:cs typeface="Lexend"/>
                <a:sym typeface="Lexend"/>
              </a:rPr>
              <a:t> Janshen Gerdes </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a:solidFill>
                  <a:schemeClr val="dk1"/>
                </a:solidFill>
                <a:latin typeface="Lexend"/>
                <a:ea typeface="Lexend"/>
                <a:cs typeface="Lexend"/>
                <a:sym typeface="Lexend"/>
              </a:rPr>
              <a:t>2 wks-</a:t>
            </a:r>
            <a:r>
              <a:rPr lang="en" sz="700">
                <a:solidFill>
                  <a:srgbClr val="A7291E"/>
                </a:solidFill>
                <a:latin typeface="Lexend"/>
                <a:ea typeface="Lexend"/>
                <a:cs typeface="Lexend"/>
                <a:sym typeface="Lexend"/>
              </a:rPr>
              <a:t>(1847-1847)</a:t>
            </a:r>
            <a:r>
              <a:rPr lang="en" sz="900" u="sng">
                <a:solidFill>
                  <a:schemeClr val="dk1"/>
                </a:solidFill>
                <a:latin typeface="Lexend"/>
                <a:ea typeface="Lexend"/>
                <a:cs typeface="Lexend"/>
                <a:sym typeface="Lexend"/>
              </a:rPr>
              <a:t> </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u="sng">
                <a:solidFill>
                  <a:srgbClr val="A7291E"/>
                </a:solidFill>
                <a:latin typeface="Lexend"/>
                <a:ea typeface="Lexend"/>
                <a:cs typeface="Lexend"/>
                <a:sym typeface="Lexend"/>
              </a:rPr>
              <a:t>Jürgen</a:t>
            </a:r>
            <a:r>
              <a:rPr lang="en" sz="700">
                <a:solidFill>
                  <a:srgbClr val="A7291E"/>
                </a:solidFill>
                <a:latin typeface="Lexend"/>
                <a:ea typeface="Lexend"/>
                <a:cs typeface="Lexend"/>
                <a:sym typeface="Lexend"/>
              </a:rPr>
              <a:t> Janshen Gerdes</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a:solidFill>
                  <a:schemeClr val="dk1"/>
                </a:solidFill>
                <a:latin typeface="Lexend"/>
                <a:ea typeface="Lexend"/>
                <a:cs typeface="Lexend"/>
                <a:sym typeface="Lexend"/>
              </a:rPr>
              <a:t>4 yrs-</a:t>
            </a:r>
            <a:r>
              <a:rPr lang="en" sz="700">
                <a:solidFill>
                  <a:srgbClr val="A7291E"/>
                </a:solidFill>
                <a:latin typeface="Lexend"/>
                <a:ea typeface="Lexend"/>
                <a:cs typeface="Lexend"/>
                <a:sym typeface="Lexend"/>
              </a:rPr>
              <a:t>(1849-</a:t>
            </a:r>
            <a:r>
              <a:rPr lang="en" sz="700">
                <a:solidFill>
                  <a:srgbClr val="A7291E"/>
                </a:solidFill>
                <a:highlight>
                  <a:schemeClr val="accent6"/>
                </a:highlight>
                <a:latin typeface="Lexend"/>
                <a:ea typeface="Lexend"/>
                <a:cs typeface="Lexend"/>
                <a:sym typeface="Lexend"/>
              </a:rPr>
              <a:t>1853*</a:t>
            </a:r>
            <a:r>
              <a:rPr lang="en" sz="700">
                <a:solidFill>
                  <a:srgbClr val="A7291E"/>
                </a:solidFill>
                <a:latin typeface="Lexend"/>
                <a:ea typeface="Lexend"/>
                <a:cs typeface="Lexend"/>
                <a:sym typeface="Lexend"/>
              </a:rPr>
              <a:t>)</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highlight>
                  <a:srgbClr val="00FFFF"/>
                </a:highlight>
                <a:latin typeface="Lexend"/>
                <a:ea typeface="Lexend"/>
                <a:cs typeface="Lexend"/>
                <a:sym typeface="Lexend"/>
              </a:rPr>
              <a:t> </a:t>
            </a:r>
            <a:r>
              <a:rPr lang="en" sz="700">
                <a:solidFill>
                  <a:srgbClr val="A7291E"/>
                </a:solidFill>
                <a:latin typeface="Lexend"/>
                <a:ea typeface="Lexend"/>
                <a:cs typeface="Lexend"/>
                <a:sym typeface="Lexend"/>
              </a:rPr>
              <a:t>   </a:t>
            </a:r>
            <a:r>
              <a:rPr lang="en" sz="700" u="sng">
                <a:solidFill>
                  <a:srgbClr val="A7291E"/>
                </a:solidFill>
                <a:highlight>
                  <a:srgbClr val="00FFFF"/>
                </a:highlight>
                <a:latin typeface="Lexend"/>
                <a:ea typeface="Lexend"/>
                <a:cs typeface="Lexend"/>
                <a:sym typeface="Lexend"/>
              </a:rPr>
              <a:t>Harberth</a:t>
            </a:r>
            <a:r>
              <a:rPr lang="en" sz="700">
                <a:solidFill>
                  <a:srgbClr val="A7291E"/>
                </a:solidFill>
                <a:highlight>
                  <a:srgbClr val="00FFFF"/>
                </a:highlight>
                <a:latin typeface="Lexend"/>
                <a:ea typeface="Lexend"/>
                <a:cs typeface="Lexend"/>
                <a:sym typeface="Lexend"/>
              </a:rPr>
              <a:t> Gerdes</a:t>
            </a:r>
            <a:endParaRPr sz="700">
              <a:solidFill>
                <a:srgbClr val="A7291E"/>
              </a:solidFill>
              <a:highlight>
                <a:srgbClr val="00FFFF"/>
              </a:highlight>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a:solidFill>
                  <a:schemeClr val="dk1"/>
                </a:solidFill>
                <a:latin typeface="Lexend"/>
                <a:ea typeface="Lexend"/>
                <a:cs typeface="Lexend"/>
                <a:sym typeface="Lexend"/>
              </a:rPr>
              <a:t>5 yrs</a:t>
            </a:r>
            <a:r>
              <a:rPr lang="en" sz="700">
                <a:solidFill>
                  <a:srgbClr val="A7291E"/>
                </a:solidFill>
                <a:latin typeface="Lexend"/>
                <a:ea typeface="Lexend"/>
                <a:cs typeface="Lexend"/>
                <a:sym typeface="Lexend"/>
              </a:rPr>
              <a:t>-(1850-1855*)</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u="sng">
                <a:solidFill>
                  <a:srgbClr val="A7291E"/>
                </a:solidFill>
                <a:highlight>
                  <a:srgbClr val="00FFFF"/>
                </a:highlight>
                <a:latin typeface="Lexend"/>
                <a:ea typeface="Lexend"/>
                <a:cs typeface="Lexend"/>
                <a:sym typeface="Lexend"/>
              </a:rPr>
              <a:t>Dietrich</a:t>
            </a:r>
            <a:r>
              <a:rPr lang="en" sz="700">
                <a:solidFill>
                  <a:srgbClr val="A7291E"/>
                </a:solidFill>
                <a:highlight>
                  <a:srgbClr val="00FFFF"/>
                </a:highlight>
                <a:latin typeface="Lexend"/>
                <a:ea typeface="Lexend"/>
                <a:cs typeface="Lexend"/>
                <a:sym typeface="Lexend"/>
              </a:rPr>
              <a:t> Gerdes</a:t>
            </a:r>
            <a:r>
              <a:rPr lang="en" sz="700">
                <a:solidFill>
                  <a:srgbClr val="A7291E"/>
                </a:solidFill>
                <a:latin typeface="Lexend"/>
                <a:ea typeface="Lexend"/>
                <a:cs typeface="Lexend"/>
                <a:sym typeface="Lexend"/>
              </a:rPr>
              <a:t>        </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a:solidFill>
                  <a:schemeClr val="dk1"/>
                </a:solidFill>
                <a:latin typeface="Lexend"/>
                <a:ea typeface="Lexend"/>
                <a:cs typeface="Lexend"/>
                <a:sym typeface="Lexend"/>
              </a:rPr>
              <a:t>3 yrs</a:t>
            </a:r>
            <a:r>
              <a:rPr lang="en" sz="700">
                <a:solidFill>
                  <a:srgbClr val="A7291E"/>
                </a:solidFill>
                <a:latin typeface="Lexend"/>
                <a:ea typeface="Lexend"/>
                <a:cs typeface="Lexend"/>
                <a:sym typeface="Lexend"/>
              </a:rPr>
              <a:t>-(1852-1855*)</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a:t>
            </a:r>
            <a:r>
              <a:rPr lang="en" sz="700" u="sng">
                <a:solidFill>
                  <a:srgbClr val="A7291E"/>
                </a:solidFill>
                <a:latin typeface="Lexend"/>
                <a:ea typeface="Lexend"/>
                <a:cs typeface="Lexend"/>
                <a:sym typeface="Lexend"/>
              </a:rPr>
              <a:t>Jürgen</a:t>
            </a:r>
            <a:r>
              <a:rPr lang="en" sz="700">
                <a:solidFill>
                  <a:srgbClr val="A7291E"/>
                </a:solidFill>
                <a:latin typeface="Lexend"/>
                <a:ea typeface="Lexend"/>
                <a:cs typeface="Lexend"/>
                <a:sym typeface="Lexend"/>
              </a:rPr>
              <a:t> Eilers Janssen </a:t>
            </a:r>
            <a:endParaRPr sz="700">
              <a:solidFill>
                <a:srgbClr val="A7291E"/>
              </a:solidFill>
              <a:latin typeface="Lexend"/>
              <a:ea typeface="Lexend"/>
              <a:cs typeface="Lexend"/>
              <a:sym typeface="Lexend"/>
            </a:endParaRPr>
          </a:p>
          <a:p>
            <a:pPr marL="0" lvl="0" indent="0" algn="l" rtl="0">
              <a:spcBef>
                <a:spcPts val="0"/>
              </a:spcBef>
              <a:spcAft>
                <a:spcPts val="0"/>
              </a:spcAft>
              <a:buNone/>
            </a:pPr>
            <a:r>
              <a:rPr lang="en" sz="700">
                <a:solidFill>
                  <a:srgbClr val="A7291E"/>
                </a:solidFill>
                <a:latin typeface="Lexend"/>
                <a:ea typeface="Lexend"/>
                <a:cs typeface="Lexend"/>
                <a:sym typeface="Lexend"/>
              </a:rPr>
              <a:t>         Gerdes (4/</a:t>
            </a:r>
            <a:r>
              <a:rPr lang="en" sz="700">
                <a:solidFill>
                  <a:srgbClr val="A7291E"/>
                </a:solidFill>
                <a:highlight>
                  <a:schemeClr val="accent6"/>
                </a:highlight>
                <a:latin typeface="Lexend"/>
                <a:ea typeface="Lexend"/>
                <a:cs typeface="Lexend"/>
                <a:sym typeface="Lexend"/>
              </a:rPr>
              <a:t>1855</a:t>
            </a:r>
            <a:r>
              <a:rPr lang="en" sz="700">
                <a:solidFill>
                  <a:srgbClr val="A7291E"/>
                </a:solidFill>
                <a:latin typeface="Lexend"/>
                <a:ea typeface="Lexend"/>
                <a:cs typeface="Lexend"/>
                <a:sym typeface="Lexend"/>
              </a:rPr>
              <a:t>-1915)</a:t>
            </a:r>
            <a:endParaRPr sz="700">
              <a:solidFill>
                <a:srgbClr val="A7291E"/>
              </a:solidFill>
              <a:latin typeface="Lexend"/>
              <a:ea typeface="Lexend"/>
              <a:cs typeface="Lexend"/>
              <a:sym typeface="Lexend"/>
            </a:endParaRPr>
          </a:p>
        </p:txBody>
      </p:sp>
      <p:sp>
        <p:nvSpPr>
          <p:cNvPr id="226" name="Google Shape;226;p27"/>
          <p:cNvSpPr txBox="1"/>
          <p:nvPr/>
        </p:nvSpPr>
        <p:spPr>
          <a:xfrm>
            <a:off x="194550" y="38600"/>
            <a:ext cx="5790600" cy="60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dk1"/>
                </a:solidFill>
                <a:latin typeface="Lexend"/>
                <a:ea typeface="Lexend"/>
                <a:cs typeface="Lexend"/>
                <a:sym typeface="Lexend"/>
              </a:rPr>
              <a:t>Marriage of Jan Hinrich Gerdes &amp; Venne Dirks Telken</a:t>
            </a:r>
            <a:endParaRPr sz="1600">
              <a:solidFill>
                <a:schemeClr val="dk1"/>
              </a:solidFill>
              <a:latin typeface="Lexend"/>
              <a:ea typeface="Lexend"/>
              <a:cs typeface="Lexend"/>
              <a:sym typeface="Lexend"/>
            </a:endParaRPr>
          </a:p>
          <a:p>
            <a:pPr marL="0" lvl="0" indent="0" algn="l" rtl="0">
              <a:spcBef>
                <a:spcPts val="0"/>
              </a:spcBef>
              <a:spcAft>
                <a:spcPts val="0"/>
              </a:spcAft>
              <a:buNone/>
            </a:pPr>
            <a:r>
              <a:rPr lang="en" sz="1600">
                <a:solidFill>
                  <a:schemeClr val="dk1"/>
                </a:solidFill>
                <a:latin typeface="Lexend"/>
                <a:ea typeface="Lexend"/>
                <a:cs typeface="Lexend"/>
                <a:sym typeface="Lexend"/>
              </a:rPr>
              <a:t>                           (parents of Aalke)</a:t>
            </a:r>
            <a:endParaRPr sz="1600">
              <a:solidFill>
                <a:schemeClr val="dk1"/>
              </a:solidFill>
              <a:latin typeface="Lexend"/>
              <a:ea typeface="Lexend"/>
              <a:cs typeface="Lexend"/>
              <a:sym typeface="Lexend"/>
            </a:endParaRPr>
          </a:p>
        </p:txBody>
      </p:sp>
      <p:sp>
        <p:nvSpPr>
          <p:cNvPr id="227" name="Google Shape;227;p27"/>
          <p:cNvSpPr/>
          <p:nvPr/>
        </p:nvSpPr>
        <p:spPr>
          <a:xfrm>
            <a:off x="3541525" y="1020425"/>
            <a:ext cx="2405100" cy="464100"/>
          </a:xfrm>
          <a:prstGeom prst="ellipse">
            <a:avLst/>
          </a:prstGeom>
          <a:noFill/>
          <a:ln w="19050" cap="flat" cmpd="sng">
            <a:solidFill>
              <a:srgbClr val="4285F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28" name="Google Shape;228;p27"/>
          <p:cNvCxnSpPr/>
          <p:nvPr/>
        </p:nvCxnSpPr>
        <p:spPr>
          <a:xfrm rot="10800000" flipH="1">
            <a:off x="2554650" y="1661050"/>
            <a:ext cx="3372300" cy="45600"/>
          </a:xfrm>
          <a:prstGeom prst="straightConnector1">
            <a:avLst/>
          </a:prstGeom>
          <a:noFill/>
          <a:ln w="19050" cap="flat" cmpd="sng">
            <a:solidFill>
              <a:srgbClr val="4285F4"/>
            </a:solidFill>
            <a:prstDash val="solid"/>
            <a:round/>
            <a:headEnd type="none" w="med" len="med"/>
            <a:tailEnd type="none" w="med" len="med"/>
          </a:ln>
        </p:spPr>
      </p:cxnSp>
      <p:sp>
        <p:nvSpPr>
          <p:cNvPr id="229" name="Google Shape;229;p27"/>
          <p:cNvSpPr/>
          <p:nvPr/>
        </p:nvSpPr>
        <p:spPr>
          <a:xfrm>
            <a:off x="3138400" y="2000750"/>
            <a:ext cx="2405100" cy="464100"/>
          </a:xfrm>
          <a:prstGeom prst="ellipse">
            <a:avLst/>
          </a:prstGeom>
          <a:noFill/>
          <a:ln w="19050" cap="flat" cmpd="sng">
            <a:solidFill>
              <a:srgbClr val="A7291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30" name="Google Shape;230;p27"/>
          <p:cNvCxnSpPr/>
          <p:nvPr/>
        </p:nvCxnSpPr>
        <p:spPr>
          <a:xfrm rot="10800000" flipH="1">
            <a:off x="432675" y="2602025"/>
            <a:ext cx="5206800" cy="60900"/>
          </a:xfrm>
          <a:prstGeom prst="straightConnector1">
            <a:avLst/>
          </a:prstGeom>
          <a:noFill/>
          <a:ln w="19050" cap="flat" cmpd="sng">
            <a:solidFill>
              <a:srgbClr val="A7291E"/>
            </a:solidFill>
            <a:prstDash val="solid"/>
            <a:round/>
            <a:headEnd type="none" w="med" len="med"/>
            <a:tailEnd type="none" w="med" len="med"/>
          </a:ln>
        </p:spPr>
      </p:cxnSp>
      <p:cxnSp>
        <p:nvCxnSpPr>
          <p:cNvPr id="231" name="Google Shape;231;p27"/>
          <p:cNvCxnSpPr/>
          <p:nvPr/>
        </p:nvCxnSpPr>
        <p:spPr>
          <a:xfrm rot="10800000" flipH="1">
            <a:off x="487050" y="2955000"/>
            <a:ext cx="2623200" cy="23700"/>
          </a:xfrm>
          <a:prstGeom prst="straightConnector1">
            <a:avLst/>
          </a:prstGeom>
          <a:noFill/>
          <a:ln w="19050" cap="flat" cmpd="sng">
            <a:solidFill>
              <a:srgbClr val="A7291E"/>
            </a:solidFill>
            <a:prstDash val="solid"/>
            <a:round/>
            <a:headEnd type="none" w="med" len="med"/>
            <a:tailEnd type="none" w="med" len="med"/>
          </a:ln>
        </p:spPr>
      </p:cxnSp>
      <p:cxnSp>
        <p:nvCxnSpPr>
          <p:cNvPr id="232" name="Google Shape;232;p27"/>
          <p:cNvCxnSpPr/>
          <p:nvPr/>
        </p:nvCxnSpPr>
        <p:spPr>
          <a:xfrm rot="10800000" flipH="1">
            <a:off x="1260600" y="4425375"/>
            <a:ext cx="3581400" cy="39300"/>
          </a:xfrm>
          <a:prstGeom prst="straightConnector1">
            <a:avLst/>
          </a:prstGeom>
          <a:noFill/>
          <a:ln w="38100" cap="flat" cmpd="sng">
            <a:solidFill>
              <a:srgbClr val="E69138"/>
            </a:solidFill>
            <a:prstDash val="solid"/>
            <a:round/>
            <a:headEnd type="none" w="med" len="med"/>
            <a:tailEnd type="none" w="med" len="med"/>
          </a:ln>
        </p:spPr>
      </p:cxnSp>
      <p:pic>
        <p:nvPicPr>
          <p:cNvPr id="233" name="Google Shape;233;p27"/>
          <p:cNvPicPr preferRelativeResize="0"/>
          <p:nvPr/>
        </p:nvPicPr>
        <p:blipFill rotWithShape="1">
          <a:blip r:embed="rId4">
            <a:alphaModFix/>
          </a:blip>
          <a:srcRect b="34594"/>
          <a:stretch/>
        </p:blipFill>
        <p:spPr>
          <a:xfrm>
            <a:off x="7188125" y="227550"/>
            <a:ext cx="674256" cy="748802"/>
          </a:xfrm>
          <a:prstGeom prst="rect">
            <a:avLst/>
          </a:prstGeom>
          <a:noFill/>
          <a:ln w="19050" cap="flat" cmpd="sng">
            <a:solidFill>
              <a:schemeClr val="dk2"/>
            </a:solidFill>
            <a:prstDash val="solid"/>
            <a:round/>
            <a:headEnd type="none" w="sm" len="sm"/>
            <a:tailEnd type="none" w="sm" len="sm"/>
          </a:ln>
        </p:spPr>
      </p:pic>
      <p:pic>
        <p:nvPicPr>
          <p:cNvPr id="234" name="Google Shape;234;p27"/>
          <p:cNvPicPr preferRelativeResize="0"/>
          <p:nvPr/>
        </p:nvPicPr>
        <p:blipFill rotWithShape="1">
          <a:blip r:embed="rId5">
            <a:alphaModFix/>
          </a:blip>
          <a:srcRect t="10378" r="19081" b="36349"/>
          <a:stretch/>
        </p:blipFill>
        <p:spPr>
          <a:xfrm>
            <a:off x="8259058" y="896425"/>
            <a:ext cx="716993" cy="916501"/>
          </a:xfrm>
          <a:prstGeom prst="rect">
            <a:avLst/>
          </a:prstGeom>
          <a:noFill/>
          <a:ln w="19050" cap="flat" cmpd="sng">
            <a:solidFill>
              <a:schemeClr val="dk2"/>
            </a:solidFill>
            <a:prstDash val="solid"/>
            <a:round/>
            <a:headEnd type="none" w="sm" len="sm"/>
            <a:tailEnd type="none" w="sm" len="sm"/>
          </a:ln>
        </p:spPr>
      </p:pic>
      <p:cxnSp>
        <p:nvCxnSpPr>
          <p:cNvPr id="235" name="Google Shape;235;p27"/>
          <p:cNvCxnSpPr/>
          <p:nvPr/>
        </p:nvCxnSpPr>
        <p:spPr>
          <a:xfrm rot="10800000" flipH="1">
            <a:off x="6325300" y="3493930"/>
            <a:ext cx="1242600" cy="2100"/>
          </a:xfrm>
          <a:prstGeom prst="straightConnector1">
            <a:avLst/>
          </a:prstGeom>
          <a:noFill/>
          <a:ln w="19050" cap="flat" cmpd="sng">
            <a:solidFill>
              <a:srgbClr val="A7291E"/>
            </a:solidFill>
            <a:prstDash val="solid"/>
            <a:round/>
            <a:headEnd type="none" w="med" len="med"/>
            <a:tailEnd type="none" w="med" len="med"/>
          </a:ln>
        </p:spPr>
      </p:cxnSp>
      <p:pic>
        <p:nvPicPr>
          <p:cNvPr id="236" name="Google Shape;236;p27"/>
          <p:cNvPicPr preferRelativeResize="0"/>
          <p:nvPr/>
        </p:nvPicPr>
        <p:blipFill rotWithShape="1">
          <a:blip r:embed="rId6">
            <a:alphaModFix/>
          </a:blip>
          <a:srcRect l="48804" t="12403" r="17020" b="55060"/>
          <a:stretch/>
        </p:blipFill>
        <p:spPr>
          <a:xfrm>
            <a:off x="8259050" y="2054380"/>
            <a:ext cx="716999" cy="977270"/>
          </a:xfrm>
          <a:prstGeom prst="rect">
            <a:avLst/>
          </a:prstGeom>
          <a:noFill/>
          <a:ln w="9525" cap="flat" cmpd="sng">
            <a:solidFill>
              <a:srgbClr val="000000"/>
            </a:solidFill>
            <a:prstDash val="solid"/>
            <a:round/>
            <a:headEnd type="none" w="sm" len="sm"/>
            <a:tailEnd type="none" w="sm" len="sm"/>
          </a:ln>
        </p:spPr>
      </p:pic>
      <p:sp>
        <p:nvSpPr>
          <p:cNvPr id="237" name="Google Shape;237;p27"/>
          <p:cNvSpPr/>
          <p:nvPr/>
        </p:nvSpPr>
        <p:spPr>
          <a:xfrm>
            <a:off x="6279700" y="4240200"/>
            <a:ext cx="1041000" cy="464100"/>
          </a:xfrm>
          <a:prstGeom prst="wave">
            <a:avLst>
              <a:gd name="adj1" fmla="val 20000"/>
              <a:gd name="adj2" fmla="val -1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700">
                <a:solidFill>
                  <a:srgbClr val="1155CC"/>
                </a:solidFill>
                <a:latin typeface="Lexend"/>
                <a:ea typeface="Lexend"/>
                <a:cs typeface="Lexend"/>
                <a:sym typeface="Lexend"/>
              </a:rPr>
              <a:t>Arrived   </a:t>
            </a:r>
            <a:endParaRPr sz="700">
              <a:solidFill>
                <a:srgbClr val="1155CC"/>
              </a:solidFill>
              <a:latin typeface="Lexend"/>
              <a:ea typeface="Lexend"/>
              <a:cs typeface="Lexend"/>
              <a:sym typeface="Lexend"/>
            </a:endParaRPr>
          </a:p>
          <a:p>
            <a:pPr marL="0" lvl="0" indent="0" algn="l" rtl="0">
              <a:spcBef>
                <a:spcPts val="0"/>
              </a:spcBef>
              <a:spcAft>
                <a:spcPts val="0"/>
              </a:spcAft>
              <a:buNone/>
            </a:pPr>
            <a:r>
              <a:rPr lang="en" sz="700">
                <a:solidFill>
                  <a:srgbClr val="1155CC"/>
                </a:solidFill>
                <a:latin typeface="Lexend"/>
                <a:ea typeface="Lexend"/>
                <a:cs typeface="Lexend"/>
                <a:sym typeface="Lexend"/>
              </a:rPr>
              <a:t>  in TX</a:t>
            </a:r>
            <a:endParaRPr sz="700">
              <a:solidFill>
                <a:srgbClr val="1155CC"/>
              </a:solidFill>
              <a:latin typeface="Lexend"/>
              <a:ea typeface="Lexend"/>
              <a:cs typeface="Lexend"/>
              <a:sym typeface="Lexend"/>
            </a:endParaRPr>
          </a:p>
          <a:p>
            <a:pPr marL="0" lvl="0" indent="0" algn="ctr" rtl="0">
              <a:spcBef>
                <a:spcPts val="0"/>
              </a:spcBef>
              <a:spcAft>
                <a:spcPts val="0"/>
              </a:spcAft>
              <a:buNone/>
            </a:pPr>
            <a:r>
              <a:rPr lang="en" sz="700">
                <a:solidFill>
                  <a:srgbClr val="1155CC"/>
                </a:solidFill>
                <a:latin typeface="Lexend"/>
                <a:ea typeface="Lexend"/>
                <a:cs typeface="Lexend"/>
                <a:sym typeface="Lexend"/>
              </a:rPr>
              <a:t>    in 1855</a:t>
            </a:r>
            <a:endParaRPr sz="700">
              <a:solidFill>
                <a:srgbClr val="1155CC"/>
              </a:solidFill>
              <a:latin typeface="Lexend"/>
              <a:ea typeface="Lexend"/>
              <a:cs typeface="Lexend"/>
              <a:sym typeface="Lexend"/>
            </a:endParaRPr>
          </a:p>
        </p:txBody>
      </p:sp>
      <p:pic>
        <p:nvPicPr>
          <p:cNvPr id="238" name="Google Shape;238;p27"/>
          <p:cNvPicPr preferRelativeResize="0"/>
          <p:nvPr/>
        </p:nvPicPr>
        <p:blipFill>
          <a:blip r:embed="rId7">
            <a:alphaModFix/>
          </a:blip>
          <a:stretch>
            <a:fillRect/>
          </a:stretch>
        </p:blipFill>
        <p:spPr>
          <a:xfrm>
            <a:off x="7628925" y="3736050"/>
            <a:ext cx="112475" cy="160650"/>
          </a:xfrm>
          <a:prstGeom prst="rect">
            <a:avLst/>
          </a:prstGeom>
          <a:noFill/>
          <a:ln>
            <a:noFill/>
          </a:ln>
        </p:spPr>
      </p:pic>
      <p:pic>
        <p:nvPicPr>
          <p:cNvPr id="239" name="Google Shape;239;p27"/>
          <p:cNvPicPr preferRelativeResize="0"/>
          <p:nvPr/>
        </p:nvPicPr>
        <p:blipFill>
          <a:blip r:embed="rId7">
            <a:alphaModFix/>
          </a:blip>
          <a:stretch>
            <a:fillRect/>
          </a:stretch>
        </p:blipFill>
        <p:spPr>
          <a:xfrm>
            <a:off x="7628925" y="3965825"/>
            <a:ext cx="112475" cy="160650"/>
          </a:xfrm>
          <a:prstGeom prst="rect">
            <a:avLst/>
          </a:prstGeom>
          <a:noFill/>
          <a:ln>
            <a:noFill/>
          </a:ln>
        </p:spPr>
      </p:pic>
      <p:pic>
        <p:nvPicPr>
          <p:cNvPr id="240" name="Google Shape;240;p27"/>
          <p:cNvPicPr preferRelativeResize="0"/>
          <p:nvPr/>
        </p:nvPicPr>
        <p:blipFill>
          <a:blip r:embed="rId7">
            <a:alphaModFix/>
          </a:blip>
          <a:stretch>
            <a:fillRect/>
          </a:stretch>
        </p:blipFill>
        <p:spPr>
          <a:xfrm>
            <a:off x="7607250" y="4195600"/>
            <a:ext cx="112475" cy="160650"/>
          </a:xfrm>
          <a:prstGeom prst="rect">
            <a:avLst/>
          </a:prstGeom>
          <a:noFill/>
          <a:ln>
            <a:noFill/>
          </a:ln>
        </p:spPr>
      </p:pic>
      <p:pic>
        <p:nvPicPr>
          <p:cNvPr id="241" name="Google Shape;241;p27"/>
          <p:cNvPicPr preferRelativeResize="0"/>
          <p:nvPr/>
        </p:nvPicPr>
        <p:blipFill>
          <a:blip r:embed="rId7">
            <a:alphaModFix/>
          </a:blip>
          <a:stretch>
            <a:fillRect/>
          </a:stretch>
        </p:blipFill>
        <p:spPr>
          <a:xfrm>
            <a:off x="7607250" y="4425375"/>
            <a:ext cx="112475" cy="160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fade">
                                      <p:cBhvr>
                                        <p:cTn id="7" dur="1000"/>
                                        <p:tgtEl>
                                          <p:spTgt spid="227"/>
                                        </p:tgtEl>
                                      </p:cBhvr>
                                    </p:animEffect>
                                  </p:childTnLst>
                                </p:cTn>
                              </p:par>
                              <p:par>
                                <p:cTn id="8" presetID="10" presetClass="entr" presetSubtype="0" fill="hold" nodeType="withEffect">
                                  <p:stCondLst>
                                    <p:cond delay="0"/>
                                  </p:stCondLst>
                                  <p:childTnLst>
                                    <p:set>
                                      <p:cBhvr>
                                        <p:cTn id="9" dur="1" fill="hold">
                                          <p:stCondLst>
                                            <p:cond delay="0"/>
                                          </p:stCondLst>
                                        </p:cTn>
                                        <p:tgtEl>
                                          <p:spTgt spid="229"/>
                                        </p:tgtEl>
                                        <p:attrNameLst>
                                          <p:attrName>style.visibility</p:attrName>
                                        </p:attrNameLst>
                                      </p:cBhvr>
                                      <p:to>
                                        <p:strVal val="visible"/>
                                      </p:to>
                                    </p:set>
                                    <p:animEffect transition="in" filter="fade">
                                      <p:cBhvr>
                                        <p:cTn id="10" dur="1000"/>
                                        <p:tgtEl>
                                          <p:spTgt spid="2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8"/>
                                        </p:tgtEl>
                                        <p:attrNameLst>
                                          <p:attrName>style.visibility</p:attrName>
                                        </p:attrNameLst>
                                      </p:cBhvr>
                                      <p:to>
                                        <p:strVal val="visible"/>
                                      </p:to>
                                    </p:set>
                                    <p:animEffect transition="in" filter="fade">
                                      <p:cBhvr>
                                        <p:cTn id="15" dur="1000"/>
                                        <p:tgtEl>
                                          <p:spTgt spid="228"/>
                                        </p:tgtEl>
                                      </p:cBhvr>
                                    </p:animEffect>
                                  </p:childTnLst>
                                </p:cTn>
                              </p:par>
                              <p:par>
                                <p:cTn id="16" presetID="10" presetClass="entr" presetSubtype="0" fill="hold" nodeType="withEffect">
                                  <p:stCondLst>
                                    <p:cond delay="0"/>
                                  </p:stCondLst>
                                  <p:childTnLst>
                                    <p:set>
                                      <p:cBhvr>
                                        <p:cTn id="17" dur="1" fill="hold">
                                          <p:stCondLst>
                                            <p:cond delay="0"/>
                                          </p:stCondLst>
                                        </p:cTn>
                                        <p:tgtEl>
                                          <p:spTgt spid="230"/>
                                        </p:tgtEl>
                                        <p:attrNameLst>
                                          <p:attrName>style.visibility</p:attrName>
                                        </p:attrNameLst>
                                      </p:cBhvr>
                                      <p:to>
                                        <p:strVal val="visible"/>
                                      </p:to>
                                    </p:set>
                                    <p:animEffect transition="in" filter="fade">
                                      <p:cBhvr>
                                        <p:cTn id="18" dur="1000"/>
                                        <p:tgtEl>
                                          <p:spTgt spid="230"/>
                                        </p:tgtEl>
                                      </p:cBhvr>
                                    </p:animEffect>
                                  </p:childTnLst>
                                </p:cTn>
                              </p:par>
                              <p:par>
                                <p:cTn id="19" presetID="10" presetClass="entr" presetSubtype="0" fill="hold" nodeType="withEffect">
                                  <p:stCondLst>
                                    <p:cond delay="0"/>
                                  </p:stCondLst>
                                  <p:childTnLst>
                                    <p:set>
                                      <p:cBhvr>
                                        <p:cTn id="20" dur="1" fill="hold">
                                          <p:stCondLst>
                                            <p:cond delay="0"/>
                                          </p:stCondLst>
                                        </p:cTn>
                                        <p:tgtEl>
                                          <p:spTgt spid="231"/>
                                        </p:tgtEl>
                                        <p:attrNameLst>
                                          <p:attrName>style.visibility</p:attrName>
                                        </p:attrNameLst>
                                      </p:cBhvr>
                                      <p:to>
                                        <p:strVal val="visible"/>
                                      </p:to>
                                    </p:set>
                                    <p:animEffect transition="in" filter="fade">
                                      <p:cBhvr>
                                        <p:cTn id="21" dur="1000"/>
                                        <p:tgtEl>
                                          <p:spTgt spid="23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2"/>
                                        </p:tgtEl>
                                        <p:attrNameLst>
                                          <p:attrName>style.visibility</p:attrName>
                                        </p:attrNameLst>
                                      </p:cBhvr>
                                      <p:to>
                                        <p:strVal val="visible"/>
                                      </p:to>
                                    </p:set>
                                    <p:animEffect transition="in" filter="fade">
                                      <p:cBhvr>
                                        <p:cTn id="26" dur="1000"/>
                                        <p:tgtEl>
                                          <p:spTgt spid="23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14"/>
                                        </p:tgtEl>
                                        <p:attrNameLst>
                                          <p:attrName>style.visibility</p:attrName>
                                        </p:attrNameLst>
                                      </p:cBhvr>
                                      <p:to>
                                        <p:strVal val="visible"/>
                                      </p:to>
                                    </p:set>
                                    <p:animEffect transition="in" filter="fade">
                                      <p:cBhvr>
                                        <p:cTn id="31" dur="1000"/>
                                        <p:tgtEl>
                                          <p:spTgt spid="214"/>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233"/>
                                        </p:tgtEl>
                                        <p:attrNameLst>
                                          <p:attrName>style.visibility</p:attrName>
                                        </p:attrNameLst>
                                      </p:cBhvr>
                                      <p:to>
                                        <p:strVal val="visible"/>
                                      </p:to>
                                    </p:set>
                                    <p:animEffect transition="in" filter="fade">
                                      <p:cBhvr>
                                        <p:cTn id="35" dur="1000"/>
                                        <p:tgtEl>
                                          <p:spTgt spid="233"/>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220"/>
                                        </p:tgtEl>
                                        <p:attrNameLst>
                                          <p:attrName>style.visibility</p:attrName>
                                        </p:attrNameLst>
                                      </p:cBhvr>
                                      <p:to>
                                        <p:strVal val="visible"/>
                                      </p:to>
                                    </p:set>
                                    <p:animEffect transition="in" filter="fade">
                                      <p:cBhvr>
                                        <p:cTn id="39" dur="1000"/>
                                        <p:tgtEl>
                                          <p:spTgt spid="220"/>
                                        </p:tgtEl>
                                      </p:cBhvr>
                                    </p:animEffect>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1000"/>
                                        <p:tgtEl>
                                          <p:spTgt spid="221"/>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222"/>
                                        </p:tgtEl>
                                        <p:attrNameLst>
                                          <p:attrName>style.visibility</p:attrName>
                                        </p:attrNameLst>
                                      </p:cBhvr>
                                      <p:to>
                                        <p:strVal val="visible"/>
                                      </p:to>
                                    </p:set>
                                    <p:animEffect transition="in" filter="fade">
                                      <p:cBhvr>
                                        <p:cTn id="47" dur="1000"/>
                                        <p:tgtEl>
                                          <p:spTgt spid="2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3"/>
                                        </p:tgtEl>
                                        <p:attrNameLst>
                                          <p:attrName>style.visibility</p:attrName>
                                        </p:attrNameLst>
                                      </p:cBhvr>
                                      <p:to>
                                        <p:strVal val="visible"/>
                                      </p:to>
                                    </p:set>
                                    <p:animEffect transition="in" filter="fade">
                                      <p:cBhvr>
                                        <p:cTn id="52" dur="1000"/>
                                        <p:tgtEl>
                                          <p:spTgt spid="223"/>
                                        </p:tgtEl>
                                      </p:cBhvr>
                                    </p:animEffect>
                                  </p:childTnLst>
                                </p:cTn>
                              </p:par>
                              <p:par>
                                <p:cTn id="53" presetID="10" presetClass="entr" presetSubtype="0" fill="hold" nodeType="withEffect">
                                  <p:stCondLst>
                                    <p:cond delay="0"/>
                                  </p:stCondLst>
                                  <p:childTnLst>
                                    <p:set>
                                      <p:cBhvr>
                                        <p:cTn id="54" dur="1" fill="hold">
                                          <p:stCondLst>
                                            <p:cond delay="0"/>
                                          </p:stCondLst>
                                        </p:cTn>
                                        <p:tgtEl>
                                          <p:spTgt spid="224"/>
                                        </p:tgtEl>
                                        <p:attrNameLst>
                                          <p:attrName>style.visibility</p:attrName>
                                        </p:attrNameLst>
                                      </p:cBhvr>
                                      <p:to>
                                        <p:strVal val="visible"/>
                                      </p:to>
                                    </p:set>
                                    <p:animEffect transition="in" filter="fade">
                                      <p:cBhvr>
                                        <p:cTn id="55" dur="1000"/>
                                        <p:tgtEl>
                                          <p:spTgt spid="224"/>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236"/>
                                        </p:tgtEl>
                                        <p:attrNameLst>
                                          <p:attrName>style.visibility</p:attrName>
                                        </p:attrNameLst>
                                      </p:cBhvr>
                                      <p:to>
                                        <p:strVal val="visible"/>
                                      </p:to>
                                    </p:set>
                                    <p:animEffect transition="in" filter="fade">
                                      <p:cBhvr>
                                        <p:cTn id="59" dur="1000"/>
                                        <p:tgtEl>
                                          <p:spTgt spid="23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37"/>
                                        </p:tgtEl>
                                        <p:attrNameLst>
                                          <p:attrName>style.visibility</p:attrName>
                                        </p:attrNameLst>
                                      </p:cBhvr>
                                      <p:to>
                                        <p:strVal val="visible"/>
                                      </p:to>
                                    </p:set>
                                    <p:animEffect transition="in" filter="fade">
                                      <p:cBhvr>
                                        <p:cTn id="64" dur="1000"/>
                                        <p:tgtEl>
                                          <p:spTgt spid="237"/>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35"/>
                                        </p:tgtEl>
                                        <p:attrNameLst>
                                          <p:attrName>style.visibility</p:attrName>
                                        </p:attrNameLst>
                                      </p:cBhvr>
                                      <p:to>
                                        <p:strVal val="visible"/>
                                      </p:to>
                                    </p:set>
                                  </p:childTnLst>
                                </p:cTn>
                              </p:par>
                            </p:childTnLst>
                          </p:cTn>
                        </p:par>
                        <p:par>
                          <p:cTn id="69" fill="hold">
                            <p:stCondLst>
                              <p:cond delay="0"/>
                            </p:stCondLst>
                            <p:childTnLst>
                              <p:par>
                                <p:cTn id="70" presetID="10" presetClass="entr" presetSubtype="0" fill="hold" nodeType="afterEffect">
                                  <p:stCondLst>
                                    <p:cond delay="0"/>
                                  </p:stCondLst>
                                  <p:childTnLst>
                                    <p:set>
                                      <p:cBhvr>
                                        <p:cTn id="71" dur="1" fill="hold">
                                          <p:stCondLst>
                                            <p:cond delay="0"/>
                                          </p:stCondLst>
                                        </p:cTn>
                                        <p:tgtEl>
                                          <p:spTgt spid="225"/>
                                        </p:tgtEl>
                                        <p:attrNameLst>
                                          <p:attrName>style.visibility</p:attrName>
                                        </p:attrNameLst>
                                      </p:cBhvr>
                                      <p:to>
                                        <p:strVal val="visible"/>
                                      </p:to>
                                    </p:set>
                                    <p:animEffect transition="in" filter="fade">
                                      <p:cBhvr>
                                        <p:cTn id="72" dur="1000"/>
                                        <p:tgtEl>
                                          <p:spTgt spid="225"/>
                                        </p:tgtEl>
                                      </p:cBhvr>
                                    </p:animEffect>
                                  </p:childTnLst>
                                </p:cTn>
                              </p:par>
                              <p:par>
                                <p:cTn id="73" presetID="1" presetClass="entr" presetSubtype="0" fill="hold" nodeType="withEffect">
                                  <p:stCondLst>
                                    <p:cond delay="0"/>
                                  </p:stCondLst>
                                  <p:childTnLst>
                                    <p:set>
                                      <p:cBhvr>
                                        <p:cTn id="74" dur="1" fill="hold">
                                          <p:stCondLst>
                                            <p:cond delay="0"/>
                                          </p:stCondLst>
                                        </p:cTn>
                                        <p:tgtEl>
                                          <p:spTgt spid="23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39"/>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4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4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16"/>
                                        </p:tgtEl>
                                        <p:attrNameLst>
                                          <p:attrName>style.visibility</p:attrName>
                                        </p:attrNameLst>
                                      </p:cBhvr>
                                      <p:to>
                                        <p:strVal val="visible"/>
                                      </p:to>
                                    </p:set>
                                    <p:animEffect transition="in" filter="fade">
                                      <p:cBhvr>
                                        <p:cTn id="85" dur="1000"/>
                                        <p:tgtEl>
                                          <p:spTgt spid="216"/>
                                        </p:tgtEl>
                                      </p:cBhvr>
                                    </p:animEffect>
                                  </p:childTnLst>
                                </p:cTn>
                              </p:par>
                            </p:childTnLst>
                          </p:cTn>
                        </p:par>
                        <p:par>
                          <p:cTn id="86" fill="hold">
                            <p:stCondLst>
                              <p:cond delay="1000"/>
                            </p:stCondLst>
                            <p:childTnLst>
                              <p:par>
                                <p:cTn id="87" presetID="10" presetClass="entr" presetSubtype="0" fill="hold" nodeType="afterEffect">
                                  <p:stCondLst>
                                    <p:cond delay="0"/>
                                  </p:stCondLst>
                                  <p:childTnLst>
                                    <p:set>
                                      <p:cBhvr>
                                        <p:cTn id="88" dur="1" fill="hold">
                                          <p:stCondLst>
                                            <p:cond delay="0"/>
                                          </p:stCondLst>
                                        </p:cTn>
                                        <p:tgtEl>
                                          <p:spTgt spid="215"/>
                                        </p:tgtEl>
                                        <p:attrNameLst>
                                          <p:attrName>style.visibility</p:attrName>
                                        </p:attrNameLst>
                                      </p:cBhvr>
                                      <p:to>
                                        <p:strVal val="visible"/>
                                      </p:to>
                                    </p:set>
                                    <p:animEffect transition="in" filter="fade">
                                      <p:cBhvr>
                                        <p:cTn id="89" dur="1000"/>
                                        <p:tgtEl>
                                          <p:spTgt spid="215"/>
                                        </p:tgtEl>
                                      </p:cBhvr>
                                    </p:animEffect>
                                  </p:childTnLst>
                                </p:cTn>
                              </p:par>
                              <p:par>
                                <p:cTn id="90" presetID="10" presetClass="entr" presetSubtype="0" fill="hold" nodeType="withEffect">
                                  <p:stCondLst>
                                    <p:cond delay="0"/>
                                  </p:stCondLst>
                                  <p:childTnLst>
                                    <p:set>
                                      <p:cBhvr>
                                        <p:cTn id="91" dur="1" fill="hold">
                                          <p:stCondLst>
                                            <p:cond delay="0"/>
                                          </p:stCondLst>
                                        </p:cTn>
                                        <p:tgtEl>
                                          <p:spTgt spid="217"/>
                                        </p:tgtEl>
                                        <p:attrNameLst>
                                          <p:attrName>style.visibility</p:attrName>
                                        </p:attrNameLst>
                                      </p:cBhvr>
                                      <p:to>
                                        <p:strVal val="visible"/>
                                      </p:to>
                                    </p:set>
                                    <p:animEffect transition="in" filter="fade">
                                      <p:cBhvr>
                                        <p:cTn id="92" dur="1000"/>
                                        <p:tgtEl>
                                          <p:spTgt spid="217"/>
                                        </p:tgtEl>
                                      </p:cBhvr>
                                    </p:animEffect>
                                  </p:childTnLst>
                                </p:cTn>
                              </p:par>
                            </p:childTnLst>
                          </p:cTn>
                        </p:par>
                        <p:par>
                          <p:cTn id="93" fill="hold">
                            <p:stCondLst>
                              <p:cond delay="2000"/>
                            </p:stCondLst>
                            <p:childTnLst>
                              <p:par>
                                <p:cTn id="94" presetID="10" presetClass="entr" presetSubtype="0" fill="hold" nodeType="afterEffect">
                                  <p:stCondLst>
                                    <p:cond delay="0"/>
                                  </p:stCondLst>
                                  <p:childTnLst>
                                    <p:set>
                                      <p:cBhvr>
                                        <p:cTn id="95" dur="1" fill="hold">
                                          <p:stCondLst>
                                            <p:cond delay="0"/>
                                          </p:stCondLst>
                                        </p:cTn>
                                        <p:tgtEl>
                                          <p:spTgt spid="218"/>
                                        </p:tgtEl>
                                        <p:attrNameLst>
                                          <p:attrName>style.visibility</p:attrName>
                                        </p:attrNameLst>
                                      </p:cBhvr>
                                      <p:to>
                                        <p:strVal val="visible"/>
                                      </p:to>
                                    </p:set>
                                    <p:animEffect transition="in" filter="fade">
                                      <p:cBhvr>
                                        <p:cTn id="96" dur="1000"/>
                                        <p:tgtEl>
                                          <p:spTgt spid="218"/>
                                        </p:tgtEl>
                                      </p:cBhvr>
                                    </p:animEffect>
                                  </p:childTnLst>
                                </p:cTn>
                              </p:par>
                            </p:childTnLst>
                          </p:cTn>
                        </p:par>
                        <p:par>
                          <p:cTn id="97" fill="hold">
                            <p:stCondLst>
                              <p:cond delay="3000"/>
                            </p:stCondLst>
                            <p:childTnLst>
                              <p:par>
                                <p:cTn id="98" presetID="10" presetClass="entr" presetSubtype="0" fill="hold" nodeType="afterEffect">
                                  <p:stCondLst>
                                    <p:cond delay="0"/>
                                  </p:stCondLst>
                                  <p:childTnLst>
                                    <p:set>
                                      <p:cBhvr>
                                        <p:cTn id="99" dur="1" fill="hold">
                                          <p:stCondLst>
                                            <p:cond delay="0"/>
                                          </p:stCondLst>
                                        </p:cTn>
                                        <p:tgtEl>
                                          <p:spTgt spid="219"/>
                                        </p:tgtEl>
                                        <p:attrNameLst>
                                          <p:attrName>style.visibility</p:attrName>
                                        </p:attrNameLst>
                                      </p:cBhvr>
                                      <p:to>
                                        <p:strVal val="visible"/>
                                      </p:to>
                                    </p:set>
                                    <p:animEffect transition="in" filter="fade">
                                      <p:cBhvr>
                                        <p:cTn id="100" dur="1000"/>
                                        <p:tgtEl>
                                          <p:spTgt spid="219"/>
                                        </p:tgtEl>
                                      </p:cBhvr>
                                    </p:animEffect>
                                  </p:childTnLst>
                                </p:cTn>
                              </p:par>
                            </p:childTnLst>
                          </p:cTn>
                        </p:par>
                        <p:par>
                          <p:cTn id="101" fill="hold">
                            <p:stCondLst>
                              <p:cond delay="4000"/>
                            </p:stCondLst>
                            <p:childTnLst>
                              <p:par>
                                <p:cTn id="102" presetID="10" presetClass="entr" presetSubtype="0" fill="hold" nodeType="afterEffect">
                                  <p:stCondLst>
                                    <p:cond delay="0"/>
                                  </p:stCondLst>
                                  <p:childTnLst>
                                    <p:set>
                                      <p:cBhvr>
                                        <p:cTn id="103" dur="1" fill="hold">
                                          <p:stCondLst>
                                            <p:cond delay="0"/>
                                          </p:stCondLst>
                                        </p:cTn>
                                        <p:tgtEl>
                                          <p:spTgt spid="234"/>
                                        </p:tgtEl>
                                        <p:attrNameLst>
                                          <p:attrName>style.visibility</p:attrName>
                                        </p:attrNameLst>
                                      </p:cBhvr>
                                      <p:to>
                                        <p:strVal val="visible"/>
                                      </p:to>
                                    </p:set>
                                    <p:animEffect transition="in" filter="fade">
                                      <p:cBhvr>
                                        <p:cTn id="104" dur="10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28"/>
          <p:cNvPicPr preferRelativeResize="0"/>
          <p:nvPr/>
        </p:nvPicPr>
        <p:blipFill rotWithShape="1">
          <a:blip r:embed="rId3">
            <a:alphaModFix/>
          </a:blip>
          <a:srcRect l="8871" r="884" b="37414"/>
          <a:stretch/>
        </p:blipFill>
        <p:spPr>
          <a:xfrm>
            <a:off x="249675" y="590600"/>
            <a:ext cx="4469276" cy="4132475"/>
          </a:xfrm>
          <a:prstGeom prst="rect">
            <a:avLst/>
          </a:prstGeom>
          <a:noFill/>
          <a:ln w="19050" cap="flat" cmpd="sng">
            <a:solidFill>
              <a:schemeClr val="dk2"/>
            </a:solidFill>
            <a:prstDash val="solid"/>
            <a:round/>
            <a:headEnd type="none" w="sm" len="sm"/>
            <a:tailEnd type="none" w="sm" len="sm"/>
          </a:ln>
        </p:spPr>
      </p:pic>
      <p:sp>
        <p:nvSpPr>
          <p:cNvPr id="247" name="Google Shape;247;p28"/>
          <p:cNvSpPr/>
          <p:nvPr/>
        </p:nvSpPr>
        <p:spPr>
          <a:xfrm rot="-1221178">
            <a:off x="1808009" y="645869"/>
            <a:ext cx="980729" cy="177809"/>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8" name="Google Shape;248;p28"/>
          <p:cNvSpPr/>
          <p:nvPr/>
        </p:nvSpPr>
        <p:spPr>
          <a:xfrm rot="-684589">
            <a:off x="3592702" y="645823"/>
            <a:ext cx="1856183" cy="177918"/>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9" name="Google Shape;249;p28"/>
          <p:cNvSpPr/>
          <p:nvPr/>
        </p:nvSpPr>
        <p:spPr>
          <a:xfrm rot="3028524">
            <a:off x="4302912" y="1608476"/>
            <a:ext cx="1856352" cy="177882"/>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0" name="Google Shape;250;p28"/>
          <p:cNvSpPr txBox="1"/>
          <p:nvPr/>
        </p:nvSpPr>
        <p:spPr>
          <a:xfrm>
            <a:off x="5123350" y="2385125"/>
            <a:ext cx="1122600" cy="1082100"/>
          </a:xfrm>
          <a:prstGeom prst="rect">
            <a:avLst/>
          </a:prstGeom>
          <a:solidFill>
            <a:schemeClr val="lt1"/>
          </a:solidFill>
          <a:ln w="19050" cap="flat" cmpd="sng">
            <a:solidFill>
              <a:srgbClr val="A7291E"/>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u="sng">
                <a:solidFill>
                  <a:srgbClr val="A7291E"/>
                </a:solidFill>
                <a:latin typeface="Lexend"/>
                <a:ea typeface="Lexend"/>
                <a:cs typeface="Lexend"/>
                <a:sym typeface="Lexend"/>
              </a:rPr>
              <a:t>Place &amp; Time</a:t>
            </a:r>
            <a:endParaRPr sz="1000" u="sng">
              <a:solidFill>
                <a:srgbClr val="A7291E"/>
              </a:solidFill>
              <a:latin typeface="Lexend"/>
              <a:ea typeface="Lexend"/>
              <a:cs typeface="Lexend"/>
              <a:sym typeface="Lexend"/>
            </a:endParaRPr>
          </a:p>
          <a:p>
            <a:pPr marL="0" lvl="0" indent="0" algn="ctr" rtl="0">
              <a:spcBef>
                <a:spcPts val="0"/>
              </a:spcBef>
              <a:spcAft>
                <a:spcPts val="0"/>
              </a:spcAft>
              <a:buNone/>
            </a:pPr>
            <a:r>
              <a:rPr lang="en" sz="1000">
                <a:solidFill>
                  <a:schemeClr val="dk2"/>
                </a:solidFill>
                <a:latin typeface="Lexend"/>
                <a:ea typeface="Lexend"/>
                <a:cs typeface="Lexend"/>
                <a:sym typeface="Lexend"/>
              </a:rPr>
              <a:t> (time omitted)</a:t>
            </a:r>
            <a:endParaRPr sz="1000">
              <a:solidFill>
                <a:schemeClr val="dk2"/>
              </a:solidFill>
              <a:latin typeface="Lexend"/>
              <a:ea typeface="Lexend"/>
              <a:cs typeface="Lexend"/>
              <a:sym typeface="Lexend"/>
            </a:endParaRPr>
          </a:p>
          <a:p>
            <a:pPr marL="0" lvl="0" indent="0" algn="ctr" rtl="0">
              <a:spcBef>
                <a:spcPts val="0"/>
              </a:spcBef>
              <a:spcAft>
                <a:spcPts val="0"/>
              </a:spcAft>
              <a:buNone/>
            </a:pPr>
            <a:r>
              <a:rPr lang="en" sz="1000">
                <a:solidFill>
                  <a:srgbClr val="A61C00"/>
                </a:solidFill>
                <a:latin typeface="Lexend"/>
                <a:ea typeface="Lexend"/>
                <a:cs typeface="Lexend"/>
                <a:sym typeface="Lexend"/>
              </a:rPr>
              <a:t>**************</a:t>
            </a:r>
            <a:endParaRPr sz="1000">
              <a:solidFill>
                <a:srgbClr val="A61C00"/>
              </a:solidFill>
              <a:latin typeface="Lexend"/>
              <a:ea typeface="Lexend"/>
              <a:cs typeface="Lexend"/>
              <a:sym typeface="Lexend"/>
            </a:endParaRPr>
          </a:p>
          <a:p>
            <a:pPr marL="0" lvl="0" indent="0" algn="ctr" rtl="0">
              <a:spcBef>
                <a:spcPts val="0"/>
              </a:spcBef>
              <a:spcAft>
                <a:spcPts val="0"/>
              </a:spcAft>
              <a:buNone/>
            </a:pPr>
            <a:r>
              <a:rPr lang="en" sz="1000">
                <a:solidFill>
                  <a:schemeClr val="dk2"/>
                </a:solidFill>
                <a:latin typeface="Lexend"/>
                <a:ea typeface="Lexend"/>
                <a:cs typeface="Lexend"/>
                <a:sym typeface="Lexend"/>
              </a:rPr>
              <a:t>“Bei Quihi”=</a:t>
            </a:r>
            <a:endParaRPr sz="1000">
              <a:solidFill>
                <a:schemeClr val="dk2"/>
              </a:solidFill>
              <a:latin typeface="Lexend"/>
              <a:ea typeface="Lexend"/>
              <a:cs typeface="Lexend"/>
              <a:sym typeface="Lexend"/>
            </a:endParaRPr>
          </a:p>
          <a:p>
            <a:pPr marL="0" lvl="0" indent="0" algn="ctr" rtl="0">
              <a:spcBef>
                <a:spcPts val="0"/>
              </a:spcBef>
              <a:spcAft>
                <a:spcPts val="0"/>
              </a:spcAft>
              <a:buNone/>
            </a:pPr>
            <a:r>
              <a:rPr lang="en" sz="1000">
                <a:solidFill>
                  <a:schemeClr val="dk2"/>
                </a:solidFill>
                <a:latin typeface="Lexend"/>
                <a:ea typeface="Lexend"/>
                <a:cs typeface="Lexend"/>
                <a:sym typeface="Lexend"/>
              </a:rPr>
              <a:t>by Quihi (Dunlay)</a:t>
            </a:r>
            <a:endParaRPr sz="1000">
              <a:solidFill>
                <a:schemeClr val="dk2"/>
              </a:solidFill>
              <a:latin typeface="Lexend"/>
              <a:ea typeface="Lexend"/>
              <a:cs typeface="Lexend"/>
              <a:sym typeface="Lexend"/>
            </a:endParaRPr>
          </a:p>
        </p:txBody>
      </p:sp>
      <p:sp>
        <p:nvSpPr>
          <p:cNvPr id="251" name="Google Shape;251;p28"/>
          <p:cNvSpPr txBox="1"/>
          <p:nvPr/>
        </p:nvSpPr>
        <p:spPr>
          <a:xfrm>
            <a:off x="5411950" y="341625"/>
            <a:ext cx="879000" cy="439500"/>
          </a:xfrm>
          <a:prstGeom prst="rect">
            <a:avLst/>
          </a:prstGeom>
          <a:solidFill>
            <a:schemeClr val="lt1"/>
          </a:solidFill>
          <a:ln w="19050" cap="flat" cmpd="sng">
            <a:solidFill>
              <a:srgbClr val="A7291E"/>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A61C00"/>
                </a:solidFill>
                <a:latin typeface="Lexend"/>
                <a:ea typeface="Lexend"/>
                <a:cs typeface="Lexend"/>
                <a:sym typeface="Lexend"/>
              </a:rPr>
              <a:t>Name of Parents</a:t>
            </a:r>
            <a:endParaRPr sz="1000">
              <a:solidFill>
                <a:srgbClr val="A61C00"/>
              </a:solidFill>
              <a:latin typeface="Lexend"/>
              <a:ea typeface="Lexend"/>
              <a:cs typeface="Lexend"/>
              <a:sym typeface="Lexend"/>
            </a:endParaRPr>
          </a:p>
        </p:txBody>
      </p:sp>
      <p:sp>
        <p:nvSpPr>
          <p:cNvPr id="252" name="Google Shape;252;p28"/>
          <p:cNvSpPr txBox="1"/>
          <p:nvPr/>
        </p:nvSpPr>
        <p:spPr>
          <a:xfrm>
            <a:off x="2789325" y="166875"/>
            <a:ext cx="1045800" cy="593400"/>
          </a:xfrm>
          <a:prstGeom prst="rect">
            <a:avLst/>
          </a:prstGeom>
          <a:solidFill>
            <a:schemeClr val="lt1"/>
          </a:solidFill>
          <a:ln w="19050" cap="flat" cmpd="sng">
            <a:solidFill>
              <a:srgbClr val="A7291E"/>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85200C"/>
                </a:solidFill>
                <a:latin typeface="Lexend"/>
                <a:ea typeface="Lexend"/>
                <a:cs typeface="Lexend"/>
                <a:sym typeface="Lexend"/>
              </a:rPr>
              <a:t>Name of the little baptized child</a:t>
            </a:r>
            <a:endParaRPr sz="1000">
              <a:solidFill>
                <a:srgbClr val="85200C"/>
              </a:solidFill>
              <a:latin typeface="Lexend"/>
              <a:ea typeface="Lexend"/>
              <a:cs typeface="Lexend"/>
              <a:sym typeface="Lexend"/>
            </a:endParaRPr>
          </a:p>
        </p:txBody>
      </p:sp>
      <p:sp>
        <p:nvSpPr>
          <p:cNvPr id="253" name="Google Shape;253;p28"/>
          <p:cNvSpPr/>
          <p:nvPr/>
        </p:nvSpPr>
        <p:spPr>
          <a:xfrm>
            <a:off x="921150" y="3930725"/>
            <a:ext cx="1569900" cy="792300"/>
          </a:xfrm>
          <a:prstGeom prst="ellipse">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7291E"/>
              </a:solidFill>
            </a:endParaRPr>
          </a:p>
        </p:txBody>
      </p:sp>
      <p:sp>
        <p:nvSpPr>
          <p:cNvPr id="254" name="Google Shape;254;p28"/>
          <p:cNvSpPr/>
          <p:nvPr/>
        </p:nvSpPr>
        <p:spPr>
          <a:xfrm rot="9955">
            <a:off x="3711496" y="4473475"/>
            <a:ext cx="1968308" cy="177900"/>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5" name="Google Shape;255;p28"/>
          <p:cNvSpPr txBox="1"/>
          <p:nvPr/>
        </p:nvSpPr>
        <p:spPr>
          <a:xfrm>
            <a:off x="5655725" y="4206225"/>
            <a:ext cx="2068500" cy="619200"/>
          </a:xfrm>
          <a:prstGeom prst="rect">
            <a:avLst/>
          </a:prstGeom>
          <a:solidFill>
            <a:schemeClr val="lt1"/>
          </a:solidFill>
          <a:ln w="19050" cap="flat" cmpd="sng">
            <a:solidFill>
              <a:srgbClr val="A7291E"/>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000" u="sng">
                <a:solidFill>
                  <a:srgbClr val="A7291E"/>
                </a:solidFill>
                <a:latin typeface="Lexend"/>
                <a:ea typeface="Lexend"/>
                <a:cs typeface="Lexend"/>
                <a:sym typeface="Lexend"/>
              </a:rPr>
              <a:t>Parents</a:t>
            </a:r>
            <a:endParaRPr sz="1000" u="sng">
              <a:solidFill>
                <a:srgbClr val="A7291E"/>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         “Heinrich Schulte &amp;    </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     Wilhelmine, geb. Reitzer”</a:t>
            </a:r>
            <a:endParaRPr sz="1000">
              <a:solidFill>
                <a:schemeClr val="dk2"/>
              </a:solidFill>
              <a:latin typeface="Lexend"/>
              <a:ea typeface="Lexend"/>
              <a:cs typeface="Lexend"/>
              <a:sym typeface="Lexend"/>
            </a:endParaRPr>
          </a:p>
          <a:p>
            <a:pPr marL="0" lvl="0" indent="0" algn="l" rtl="0">
              <a:spcBef>
                <a:spcPts val="0"/>
              </a:spcBef>
              <a:spcAft>
                <a:spcPts val="0"/>
              </a:spcAft>
              <a:buNone/>
            </a:pPr>
            <a:endParaRPr sz="1000">
              <a:solidFill>
                <a:schemeClr val="dk2"/>
              </a:solidFill>
              <a:latin typeface="Lexend"/>
              <a:ea typeface="Lexend"/>
              <a:cs typeface="Lexend"/>
              <a:sym typeface="Lexend"/>
            </a:endParaRPr>
          </a:p>
          <a:p>
            <a:pPr marL="0" lvl="0" indent="0" algn="ctr" rtl="0">
              <a:spcBef>
                <a:spcPts val="0"/>
              </a:spcBef>
              <a:spcAft>
                <a:spcPts val="0"/>
              </a:spcAft>
              <a:buNone/>
            </a:pPr>
            <a:r>
              <a:rPr lang="en" sz="1000">
                <a:solidFill>
                  <a:schemeClr val="dk2"/>
                </a:solidFill>
                <a:latin typeface="Lexend"/>
                <a:ea typeface="Lexend"/>
                <a:cs typeface="Lexend"/>
                <a:sym typeface="Lexend"/>
              </a:rPr>
              <a:t> </a:t>
            </a:r>
            <a:endParaRPr sz="1000">
              <a:solidFill>
                <a:schemeClr val="dk2"/>
              </a:solidFill>
              <a:latin typeface="Lexend"/>
              <a:ea typeface="Lexend"/>
              <a:cs typeface="Lexend"/>
              <a:sym typeface="Lexend"/>
            </a:endParaRPr>
          </a:p>
        </p:txBody>
      </p:sp>
      <p:sp>
        <p:nvSpPr>
          <p:cNvPr id="256" name="Google Shape;256;p28"/>
          <p:cNvSpPr txBox="1"/>
          <p:nvPr/>
        </p:nvSpPr>
        <p:spPr>
          <a:xfrm>
            <a:off x="6781875" y="195438"/>
            <a:ext cx="1494000" cy="216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latin typeface="Lexend"/>
                <a:ea typeface="Lexend"/>
                <a:cs typeface="Lexend"/>
                <a:sym typeface="Lexend"/>
              </a:rPr>
              <a:t>Baptism </a:t>
            </a:r>
            <a:endParaRPr sz="1800">
              <a:solidFill>
                <a:schemeClr val="dk2"/>
              </a:solidFill>
              <a:latin typeface="Lexend"/>
              <a:ea typeface="Lexend"/>
              <a:cs typeface="Lexend"/>
              <a:sym typeface="Lexend"/>
            </a:endParaRPr>
          </a:p>
          <a:p>
            <a:pPr marL="0" lvl="0" indent="0" algn="ctr" rtl="0">
              <a:spcBef>
                <a:spcPts val="0"/>
              </a:spcBef>
              <a:spcAft>
                <a:spcPts val="0"/>
              </a:spcAft>
              <a:buNone/>
            </a:pPr>
            <a:r>
              <a:rPr lang="en" sz="1800">
                <a:solidFill>
                  <a:schemeClr val="dk2"/>
                </a:solidFill>
                <a:latin typeface="Lexend"/>
                <a:ea typeface="Lexend"/>
                <a:cs typeface="Lexend"/>
                <a:sym typeface="Lexend"/>
              </a:rPr>
              <a:t>Record</a:t>
            </a:r>
            <a:endParaRPr sz="1800">
              <a:solidFill>
                <a:schemeClr val="dk2"/>
              </a:solidFill>
              <a:latin typeface="Lexend"/>
              <a:ea typeface="Lexend"/>
              <a:cs typeface="Lexend"/>
              <a:sym typeface="Lexend"/>
            </a:endParaRPr>
          </a:p>
          <a:p>
            <a:pPr marL="0" lvl="0" indent="0" algn="ctr" rtl="0">
              <a:spcBef>
                <a:spcPts val="0"/>
              </a:spcBef>
              <a:spcAft>
                <a:spcPts val="0"/>
              </a:spcAft>
              <a:buNone/>
            </a:pPr>
            <a:r>
              <a:rPr lang="en" sz="1800">
                <a:solidFill>
                  <a:schemeClr val="dk2"/>
                </a:solidFill>
                <a:latin typeface="Lexend"/>
                <a:ea typeface="Lexend"/>
                <a:cs typeface="Lexend"/>
                <a:sym typeface="Lexend"/>
              </a:rPr>
              <a:t> from </a:t>
            </a:r>
            <a:endParaRPr sz="1800">
              <a:solidFill>
                <a:schemeClr val="dk2"/>
              </a:solidFill>
              <a:latin typeface="Lexend"/>
              <a:ea typeface="Lexend"/>
              <a:cs typeface="Lexend"/>
              <a:sym typeface="Lexend"/>
            </a:endParaRPr>
          </a:p>
          <a:p>
            <a:pPr marL="0" lvl="0" indent="0" algn="ctr" rtl="0">
              <a:spcBef>
                <a:spcPts val="0"/>
              </a:spcBef>
              <a:spcAft>
                <a:spcPts val="0"/>
              </a:spcAft>
              <a:buNone/>
            </a:pPr>
            <a:r>
              <a:rPr lang="en" sz="1800">
                <a:solidFill>
                  <a:schemeClr val="dk2"/>
                </a:solidFill>
                <a:latin typeface="Lexend"/>
                <a:ea typeface="Lexend"/>
                <a:cs typeface="Lexend"/>
                <a:sym typeface="Lexend"/>
              </a:rPr>
              <a:t>Quihi Bethlehem Lutheran Church</a:t>
            </a:r>
            <a:endParaRPr sz="1800">
              <a:solidFill>
                <a:schemeClr val="dk2"/>
              </a:solidFill>
              <a:latin typeface="Lexend"/>
              <a:ea typeface="Lexend"/>
              <a:cs typeface="Lexend"/>
              <a:sym typeface="Lexend"/>
            </a:endParaRPr>
          </a:p>
        </p:txBody>
      </p:sp>
      <p:pic>
        <p:nvPicPr>
          <p:cNvPr id="257" name="Google Shape;257;p28"/>
          <p:cNvPicPr preferRelativeResize="0"/>
          <p:nvPr/>
        </p:nvPicPr>
        <p:blipFill rotWithShape="1">
          <a:blip r:embed="rId4">
            <a:alphaModFix/>
          </a:blip>
          <a:srcRect l="24858" t="5548" r="28861" b="49314"/>
          <a:stretch/>
        </p:blipFill>
        <p:spPr>
          <a:xfrm>
            <a:off x="6489983" y="2385125"/>
            <a:ext cx="1569775" cy="1545601"/>
          </a:xfrm>
          <a:prstGeom prst="rect">
            <a:avLst/>
          </a:prstGeom>
          <a:noFill/>
          <a:ln w="19050" cap="flat" cmpd="sng">
            <a:solidFill>
              <a:schemeClr val="dk2"/>
            </a:solidFill>
            <a:prstDash val="solid"/>
            <a:round/>
            <a:headEnd type="none" w="sm" len="sm"/>
            <a:tailEnd type="none" w="sm" len="sm"/>
          </a:ln>
        </p:spPr>
      </p:pic>
      <p:sp>
        <p:nvSpPr>
          <p:cNvPr id="258" name="Google Shape;258;p28"/>
          <p:cNvSpPr/>
          <p:nvPr/>
        </p:nvSpPr>
        <p:spPr>
          <a:xfrm rot="-2302472">
            <a:off x="4454659" y="3790922"/>
            <a:ext cx="1355027" cy="177804"/>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fade">
                                      <p:cBhvr>
                                        <p:cTn id="7" dur="1000"/>
                                        <p:tgtEl>
                                          <p:spTgt spid="253"/>
                                        </p:tgtEl>
                                      </p:cBhvr>
                                    </p:animEffect>
                                  </p:childTnLst>
                                </p:cTn>
                              </p:par>
                              <p:par>
                                <p:cTn id="8" presetID="10" presetClass="entr" presetSubtype="0" fill="hold" nodeType="withEffect">
                                  <p:stCondLst>
                                    <p:cond delay="0"/>
                                  </p:stCondLst>
                                  <p:childTnLst>
                                    <p:set>
                                      <p:cBhvr>
                                        <p:cTn id="9" dur="1" fill="hold">
                                          <p:stCondLst>
                                            <p:cond delay="0"/>
                                          </p:stCondLst>
                                        </p:cTn>
                                        <p:tgtEl>
                                          <p:spTgt spid="257"/>
                                        </p:tgtEl>
                                        <p:attrNameLst>
                                          <p:attrName>style.visibility</p:attrName>
                                        </p:attrNameLst>
                                      </p:cBhvr>
                                      <p:to>
                                        <p:strVal val="visible"/>
                                      </p:to>
                                    </p:set>
                                    <p:animEffect transition="in" filter="fade">
                                      <p:cBhvr>
                                        <p:cTn id="10" dur="1000"/>
                                        <p:tgtEl>
                                          <p:spTgt spid="2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7"/>
                                        </p:tgtEl>
                                        <p:attrNameLst>
                                          <p:attrName>style.visibility</p:attrName>
                                        </p:attrNameLst>
                                      </p:cBhvr>
                                      <p:to>
                                        <p:strVal val="visible"/>
                                      </p:to>
                                    </p:set>
                                    <p:animEffect transition="in" filter="fade">
                                      <p:cBhvr>
                                        <p:cTn id="15" dur="1000"/>
                                        <p:tgtEl>
                                          <p:spTgt spid="247"/>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252"/>
                                        </p:tgtEl>
                                        <p:attrNameLst>
                                          <p:attrName>style.visibility</p:attrName>
                                        </p:attrNameLst>
                                      </p:cBhvr>
                                      <p:to>
                                        <p:strVal val="visible"/>
                                      </p:to>
                                    </p:set>
                                    <p:animEffect transition="in" filter="fade">
                                      <p:cBhvr>
                                        <p:cTn id="19" dur="1000"/>
                                        <p:tgtEl>
                                          <p:spTgt spid="25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48"/>
                                        </p:tgtEl>
                                        <p:attrNameLst>
                                          <p:attrName>style.visibility</p:attrName>
                                        </p:attrNameLst>
                                      </p:cBhvr>
                                      <p:to>
                                        <p:strVal val="visible"/>
                                      </p:to>
                                    </p:set>
                                    <p:animEffect transition="in" filter="fade">
                                      <p:cBhvr>
                                        <p:cTn id="24" dur="1000"/>
                                        <p:tgtEl>
                                          <p:spTgt spid="248"/>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251"/>
                                        </p:tgtEl>
                                        <p:attrNameLst>
                                          <p:attrName>style.visibility</p:attrName>
                                        </p:attrNameLst>
                                      </p:cBhvr>
                                      <p:to>
                                        <p:strVal val="visible"/>
                                      </p:to>
                                    </p:set>
                                    <p:animEffect transition="in" filter="fade">
                                      <p:cBhvr>
                                        <p:cTn id="28" dur="1000"/>
                                        <p:tgtEl>
                                          <p:spTgt spid="25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50"/>
                                        </p:tgtEl>
                                        <p:attrNameLst>
                                          <p:attrName>style.visibility</p:attrName>
                                        </p:attrNameLst>
                                      </p:cBhvr>
                                      <p:to>
                                        <p:strVal val="visible"/>
                                      </p:to>
                                    </p:set>
                                    <p:animEffect transition="in" filter="fade">
                                      <p:cBhvr>
                                        <p:cTn id="33" dur="1000"/>
                                        <p:tgtEl>
                                          <p:spTgt spid="250"/>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258"/>
                                        </p:tgtEl>
                                        <p:attrNameLst>
                                          <p:attrName>style.visibility</p:attrName>
                                        </p:attrNameLst>
                                      </p:cBhvr>
                                      <p:to>
                                        <p:strVal val="visible"/>
                                      </p:to>
                                    </p:set>
                                    <p:animEffect transition="in" filter="fade">
                                      <p:cBhvr>
                                        <p:cTn id="37" dur="1000"/>
                                        <p:tgtEl>
                                          <p:spTgt spid="258"/>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249"/>
                                        </p:tgtEl>
                                        <p:attrNameLst>
                                          <p:attrName>style.visibility</p:attrName>
                                        </p:attrNameLst>
                                      </p:cBhvr>
                                      <p:to>
                                        <p:strVal val="visible"/>
                                      </p:to>
                                    </p:set>
                                    <p:animEffect transition="in" filter="fade">
                                      <p:cBhvr>
                                        <p:cTn id="41" dur="1000"/>
                                        <p:tgtEl>
                                          <p:spTgt spid="24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54"/>
                                        </p:tgtEl>
                                        <p:attrNameLst>
                                          <p:attrName>style.visibility</p:attrName>
                                        </p:attrNameLst>
                                      </p:cBhvr>
                                      <p:to>
                                        <p:strVal val="visible"/>
                                      </p:to>
                                    </p:set>
                                    <p:animEffect transition="in" filter="fade">
                                      <p:cBhvr>
                                        <p:cTn id="46" dur="1000"/>
                                        <p:tgtEl>
                                          <p:spTgt spid="254"/>
                                        </p:tgtEl>
                                      </p:cBhvr>
                                    </p:animEffect>
                                  </p:childTnLst>
                                </p:cTn>
                              </p:par>
                            </p:childTnLst>
                          </p:cTn>
                        </p:par>
                        <p:par>
                          <p:cTn id="47" fill="hold">
                            <p:stCondLst>
                              <p:cond delay="1000"/>
                            </p:stCondLst>
                            <p:childTnLst>
                              <p:par>
                                <p:cTn id="48" presetID="10" presetClass="entr" presetSubtype="0" fill="hold" nodeType="afterEffect">
                                  <p:stCondLst>
                                    <p:cond delay="0"/>
                                  </p:stCondLst>
                                  <p:childTnLst>
                                    <p:set>
                                      <p:cBhvr>
                                        <p:cTn id="49" dur="1" fill="hold">
                                          <p:stCondLst>
                                            <p:cond delay="0"/>
                                          </p:stCondLst>
                                        </p:cTn>
                                        <p:tgtEl>
                                          <p:spTgt spid="255"/>
                                        </p:tgtEl>
                                        <p:attrNameLst>
                                          <p:attrName>style.visibility</p:attrName>
                                        </p:attrNameLst>
                                      </p:cBhvr>
                                      <p:to>
                                        <p:strVal val="visible"/>
                                      </p:to>
                                    </p:set>
                                    <p:animEffect transition="in" filter="fade">
                                      <p:cBhvr>
                                        <p:cTn id="50" dur="10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9"/>
          <p:cNvPicPr preferRelativeResize="0"/>
          <p:nvPr/>
        </p:nvPicPr>
        <p:blipFill>
          <a:blip r:embed="rId3">
            <a:alphaModFix/>
          </a:blip>
          <a:stretch>
            <a:fillRect/>
          </a:stretch>
        </p:blipFill>
        <p:spPr>
          <a:xfrm>
            <a:off x="4217100" y="788500"/>
            <a:ext cx="4715299" cy="3536474"/>
          </a:xfrm>
          <a:prstGeom prst="rect">
            <a:avLst/>
          </a:prstGeom>
          <a:noFill/>
          <a:ln>
            <a:noFill/>
          </a:ln>
        </p:spPr>
      </p:pic>
      <p:pic>
        <p:nvPicPr>
          <p:cNvPr id="264" name="Google Shape;264;p29"/>
          <p:cNvPicPr preferRelativeResize="0"/>
          <p:nvPr/>
        </p:nvPicPr>
        <p:blipFill>
          <a:blip r:embed="rId4">
            <a:alphaModFix/>
          </a:blip>
          <a:stretch>
            <a:fillRect/>
          </a:stretch>
        </p:blipFill>
        <p:spPr>
          <a:xfrm>
            <a:off x="324575" y="263825"/>
            <a:ext cx="3328426" cy="4437875"/>
          </a:xfrm>
          <a:prstGeom prst="rect">
            <a:avLst/>
          </a:prstGeom>
          <a:noFill/>
          <a:ln>
            <a:noFill/>
          </a:ln>
        </p:spPr>
      </p:pic>
      <p:sp>
        <p:nvSpPr>
          <p:cNvPr id="265" name="Google Shape;265;p29"/>
          <p:cNvSpPr/>
          <p:nvPr/>
        </p:nvSpPr>
        <p:spPr>
          <a:xfrm>
            <a:off x="1598175" y="2809550"/>
            <a:ext cx="693600" cy="263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266" name="Google Shape;266;p29"/>
          <p:cNvSpPr/>
          <p:nvPr/>
        </p:nvSpPr>
        <p:spPr>
          <a:xfrm>
            <a:off x="5143550" y="2912000"/>
            <a:ext cx="470100" cy="263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267" name="Google Shape;267;p29"/>
          <p:cNvSpPr/>
          <p:nvPr/>
        </p:nvSpPr>
        <p:spPr>
          <a:xfrm>
            <a:off x="4861700" y="2029200"/>
            <a:ext cx="3241500" cy="542400"/>
          </a:xfrm>
          <a:prstGeom prst="ellipse">
            <a:avLst/>
          </a:prstGeom>
          <a:noFill/>
          <a:ln w="381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268" name="Google Shape;268;p29"/>
          <p:cNvSpPr/>
          <p:nvPr/>
        </p:nvSpPr>
        <p:spPr>
          <a:xfrm>
            <a:off x="1183775" y="3438700"/>
            <a:ext cx="546000" cy="2634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269" name="Google Shape;269;p29"/>
          <p:cNvSpPr/>
          <p:nvPr/>
        </p:nvSpPr>
        <p:spPr>
          <a:xfrm>
            <a:off x="6917925" y="2912000"/>
            <a:ext cx="470100" cy="2634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270" name="Google Shape;270;p29"/>
          <p:cNvSpPr txBox="1"/>
          <p:nvPr/>
        </p:nvSpPr>
        <p:spPr>
          <a:xfrm>
            <a:off x="2992800" y="869550"/>
            <a:ext cx="1579200" cy="5010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dk2"/>
                </a:solidFill>
                <a:latin typeface="Lexend"/>
                <a:ea typeface="Lexend"/>
                <a:cs typeface="Lexend"/>
                <a:sym typeface="Lexend"/>
              </a:rPr>
              <a:t>Geb=geboren (born)</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Gest=gestorben (died)</a:t>
            </a:r>
            <a:endParaRPr sz="1000">
              <a:solidFill>
                <a:schemeClr val="dk2"/>
              </a:solidFill>
              <a:latin typeface="Lexend"/>
              <a:ea typeface="Lexend"/>
              <a:cs typeface="Lexend"/>
              <a:sym typeface="Lexend"/>
            </a:endParaRPr>
          </a:p>
        </p:txBody>
      </p:sp>
      <p:sp>
        <p:nvSpPr>
          <p:cNvPr id="271" name="Google Shape;271;p29"/>
          <p:cNvSpPr txBox="1"/>
          <p:nvPr/>
        </p:nvSpPr>
        <p:spPr>
          <a:xfrm>
            <a:off x="70425" y="2032550"/>
            <a:ext cx="979500" cy="745200"/>
          </a:xfrm>
          <a:prstGeom prst="rect">
            <a:avLst/>
          </a:prstGeom>
          <a:solidFill>
            <a:srgbClr val="F8F9FA"/>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u="sng">
                <a:solidFill>
                  <a:schemeClr val="dk2"/>
                </a:solidFill>
                <a:latin typeface="Lexend"/>
                <a:ea typeface="Lexend"/>
                <a:cs typeface="Lexend"/>
                <a:sym typeface="Lexend"/>
              </a:rPr>
              <a:t>Juli</a:t>
            </a:r>
            <a:r>
              <a:rPr lang="en" sz="1000">
                <a:solidFill>
                  <a:schemeClr val="dk2"/>
                </a:solidFill>
                <a:latin typeface="Lexend"/>
                <a:ea typeface="Lexend"/>
                <a:cs typeface="Lexend"/>
                <a:sym typeface="Lexend"/>
              </a:rPr>
              <a:t>=Juli        </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       (July)    </a:t>
            </a:r>
            <a:r>
              <a:rPr lang="en" sz="1000" u="sng">
                <a:solidFill>
                  <a:schemeClr val="dk2"/>
                </a:solidFill>
                <a:latin typeface="Lexend"/>
                <a:ea typeface="Lexend"/>
                <a:cs typeface="Lexend"/>
                <a:sym typeface="Lexend"/>
              </a:rPr>
              <a:t>Okt</a:t>
            </a:r>
            <a:r>
              <a:rPr lang="en" sz="1000">
                <a:solidFill>
                  <a:schemeClr val="dk2"/>
                </a:solidFill>
                <a:latin typeface="Lexend"/>
                <a:ea typeface="Lexend"/>
                <a:cs typeface="Lexend"/>
                <a:sym typeface="Lexend"/>
              </a:rPr>
              <a:t>=Oktober</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     (October)             </a:t>
            </a:r>
            <a:endParaRPr sz="1000">
              <a:solidFill>
                <a:schemeClr val="dk2"/>
              </a:solidFill>
              <a:latin typeface="Lexend"/>
              <a:ea typeface="Lexend"/>
              <a:cs typeface="Lexend"/>
              <a:sym typeface="Lexend"/>
            </a:endParaRPr>
          </a:p>
        </p:txBody>
      </p:sp>
      <p:sp>
        <p:nvSpPr>
          <p:cNvPr id="272" name="Google Shape;272;p29"/>
          <p:cNvSpPr txBox="1"/>
          <p:nvPr/>
        </p:nvSpPr>
        <p:spPr>
          <a:xfrm>
            <a:off x="7794700" y="3504050"/>
            <a:ext cx="877200" cy="7452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u="sng">
                <a:solidFill>
                  <a:schemeClr val="dk2"/>
                </a:solidFill>
                <a:latin typeface="Lexend"/>
                <a:ea typeface="Lexend"/>
                <a:cs typeface="Lexend"/>
                <a:sym typeface="Lexend"/>
              </a:rPr>
              <a:t>May</a:t>
            </a:r>
            <a:r>
              <a:rPr lang="en" sz="1000">
                <a:solidFill>
                  <a:schemeClr val="dk2"/>
                </a:solidFill>
                <a:latin typeface="Lexend"/>
                <a:ea typeface="Lexend"/>
                <a:cs typeface="Lexend"/>
                <a:sym typeface="Lexend"/>
              </a:rPr>
              <a:t>=May</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(English)</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u="sng">
                <a:solidFill>
                  <a:schemeClr val="dk2"/>
                </a:solidFill>
                <a:latin typeface="Lexend"/>
                <a:ea typeface="Lexend"/>
                <a:cs typeface="Lexend"/>
                <a:sym typeface="Lexend"/>
              </a:rPr>
              <a:t>Mai</a:t>
            </a:r>
            <a:r>
              <a:rPr lang="en" sz="1000">
                <a:solidFill>
                  <a:schemeClr val="dk2"/>
                </a:solidFill>
                <a:latin typeface="Lexend"/>
                <a:ea typeface="Lexend"/>
                <a:cs typeface="Lexend"/>
                <a:sym typeface="Lexend"/>
              </a:rPr>
              <a:t>=May</a:t>
            </a:r>
            <a:endParaRPr sz="1000">
              <a:solidFill>
                <a:schemeClr val="dk2"/>
              </a:solidFill>
              <a:latin typeface="Lexend"/>
              <a:ea typeface="Lexend"/>
              <a:cs typeface="Lexend"/>
              <a:sym typeface="Lexend"/>
            </a:endParaRPr>
          </a:p>
          <a:p>
            <a:pPr marL="0" lvl="0" indent="0" algn="l" rtl="0">
              <a:spcBef>
                <a:spcPts val="0"/>
              </a:spcBef>
              <a:spcAft>
                <a:spcPts val="0"/>
              </a:spcAft>
              <a:buNone/>
            </a:pPr>
            <a:r>
              <a:rPr lang="en" sz="1000">
                <a:solidFill>
                  <a:schemeClr val="dk2"/>
                </a:solidFill>
                <a:latin typeface="Lexend"/>
                <a:ea typeface="Lexend"/>
                <a:cs typeface="Lexend"/>
                <a:sym typeface="Lexend"/>
              </a:rPr>
              <a:t>(German)             </a:t>
            </a:r>
            <a:endParaRPr sz="1000">
              <a:solidFill>
                <a:schemeClr val="dk2"/>
              </a:solidFill>
              <a:latin typeface="Lexend"/>
              <a:ea typeface="Lexend"/>
              <a:cs typeface="Lexend"/>
              <a:sym typeface="Lexend"/>
            </a:endParaRPr>
          </a:p>
        </p:txBody>
      </p:sp>
      <p:sp>
        <p:nvSpPr>
          <p:cNvPr id="273" name="Google Shape;273;p29"/>
          <p:cNvSpPr/>
          <p:nvPr/>
        </p:nvSpPr>
        <p:spPr>
          <a:xfrm>
            <a:off x="1264275" y="3029025"/>
            <a:ext cx="546000" cy="3270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0000"/>
              </a:solidFill>
            </a:endParaRPr>
          </a:p>
        </p:txBody>
      </p:sp>
      <p:sp>
        <p:nvSpPr>
          <p:cNvPr id="274" name="Google Shape;274;p29"/>
          <p:cNvSpPr/>
          <p:nvPr/>
        </p:nvSpPr>
        <p:spPr>
          <a:xfrm rot="-2688010">
            <a:off x="2038506" y="2032467"/>
            <a:ext cx="2189640" cy="177767"/>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5" name="Google Shape;275;p29"/>
          <p:cNvSpPr/>
          <p:nvPr/>
        </p:nvSpPr>
        <p:spPr>
          <a:xfrm rot="-8393892">
            <a:off x="388482" y="2961034"/>
            <a:ext cx="772649" cy="165322"/>
          </a:xfrm>
          <a:prstGeom prst="leftArrow">
            <a:avLst>
              <a:gd name="adj1" fmla="val 13327"/>
              <a:gd name="adj2" fmla="val 50000"/>
            </a:avLst>
          </a:prstGeom>
          <a:solidFill>
            <a:srgbClr val="FF00FF"/>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6" name="Google Shape;276;p29"/>
          <p:cNvSpPr/>
          <p:nvPr/>
        </p:nvSpPr>
        <p:spPr>
          <a:xfrm rot="-7645170">
            <a:off x="3473031" y="2067191"/>
            <a:ext cx="2045434" cy="165317"/>
          </a:xfrm>
          <a:prstGeom prst="leftArrow">
            <a:avLst>
              <a:gd name="adj1" fmla="val 13327"/>
              <a:gd name="adj2" fmla="val 50000"/>
            </a:avLst>
          </a:prstGeom>
          <a:solidFill>
            <a:srgbClr val="FF0000"/>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7" name="Google Shape;277;p29"/>
          <p:cNvSpPr/>
          <p:nvPr/>
        </p:nvSpPr>
        <p:spPr>
          <a:xfrm rot="3498215">
            <a:off x="7202277" y="3362845"/>
            <a:ext cx="772527" cy="165392"/>
          </a:xfrm>
          <a:prstGeom prst="leftArrow">
            <a:avLst>
              <a:gd name="adj1" fmla="val 13327"/>
              <a:gd name="adj2" fmla="val 50000"/>
            </a:avLst>
          </a:prstGeom>
          <a:solidFill>
            <a:srgbClr val="FF00FF"/>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1000"/>
                                        <p:tgtEl>
                                          <p:spTgt spid="2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5"/>
                                        </p:tgtEl>
                                        <p:attrNameLst>
                                          <p:attrName>style.visibility</p:attrName>
                                        </p:attrNameLst>
                                      </p:cBhvr>
                                      <p:to>
                                        <p:strVal val="visible"/>
                                      </p:to>
                                    </p:set>
                                    <p:animEffect transition="in" filter="fade">
                                      <p:cBhvr>
                                        <p:cTn id="12" dur="1000"/>
                                        <p:tgtEl>
                                          <p:spTgt spid="26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74"/>
                                        </p:tgtEl>
                                        <p:attrNameLst>
                                          <p:attrName>style.visibility</p:attrName>
                                        </p:attrNameLst>
                                      </p:cBhvr>
                                      <p:to>
                                        <p:strVal val="visible"/>
                                      </p:to>
                                    </p:set>
                                    <p:animEffect transition="in" filter="fade">
                                      <p:cBhvr>
                                        <p:cTn id="16" dur="1200"/>
                                        <p:tgtEl>
                                          <p:spTgt spid="274"/>
                                        </p:tgtEl>
                                      </p:cBhvr>
                                    </p:animEffect>
                                  </p:childTnLst>
                                </p:cTn>
                              </p:par>
                            </p:childTnLst>
                          </p:cTn>
                        </p:par>
                        <p:par>
                          <p:cTn id="17" fill="hold">
                            <p:stCondLst>
                              <p:cond delay="2200"/>
                            </p:stCondLst>
                            <p:childTnLst>
                              <p:par>
                                <p:cTn id="18" presetID="10" presetClass="entr" presetSubtype="0" fill="hold" nodeType="afterEffect">
                                  <p:stCondLst>
                                    <p:cond delay="0"/>
                                  </p:stCondLst>
                                  <p:childTnLst>
                                    <p:set>
                                      <p:cBhvr>
                                        <p:cTn id="19" dur="1" fill="hold">
                                          <p:stCondLst>
                                            <p:cond delay="0"/>
                                          </p:stCondLst>
                                        </p:cTn>
                                        <p:tgtEl>
                                          <p:spTgt spid="266"/>
                                        </p:tgtEl>
                                        <p:attrNameLst>
                                          <p:attrName>style.visibility</p:attrName>
                                        </p:attrNameLst>
                                      </p:cBhvr>
                                      <p:to>
                                        <p:strVal val="visible"/>
                                      </p:to>
                                    </p:set>
                                    <p:animEffect transition="in" filter="fade">
                                      <p:cBhvr>
                                        <p:cTn id="20" dur="1000"/>
                                        <p:tgtEl>
                                          <p:spTgt spid="266"/>
                                        </p:tgtEl>
                                      </p:cBhvr>
                                    </p:animEffect>
                                  </p:childTnLst>
                                </p:cTn>
                              </p:par>
                            </p:childTnLst>
                          </p:cTn>
                        </p:par>
                        <p:par>
                          <p:cTn id="21" fill="hold">
                            <p:stCondLst>
                              <p:cond delay="3200"/>
                            </p:stCondLst>
                            <p:childTnLst>
                              <p:par>
                                <p:cTn id="22" presetID="10" presetClass="entr" presetSubtype="0" fill="hold" nodeType="afterEffect">
                                  <p:stCondLst>
                                    <p:cond delay="0"/>
                                  </p:stCondLst>
                                  <p:childTnLst>
                                    <p:set>
                                      <p:cBhvr>
                                        <p:cTn id="23" dur="1" fill="hold">
                                          <p:stCondLst>
                                            <p:cond delay="0"/>
                                          </p:stCondLst>
                                        </p:cTn>
                                        <p:tgtEl>
                                          <p:spTgt spid="276"/>
                                        </p:tgtEl>
                                        <p:attrNameLst>
                                          <p:attrName>style.visibility</p:attrName>
                                        </p:attrNameLst>
                                      </p:cBhvr>
                                      <p:to>
                                        <p:strVal val="visible"/>
                                      </p:to>
                                    </p:set>
                                    <p:animEffect transition="in" filter="fade">
                                      <p:cBhvr>
                                        <p:cTn id="24" dur="1000"/>
                                        <p:tgtEl>
                                          <p:spTgt spid="27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70"/>
                                        </p:tgtEl>
                                        <p:attrNameLst>
                                          <p:attrName>style.visibility</p:attrName>
                                        </p:attrNameLst>
                                      </p:cBhvr>
                                      <p:to>
                                        <p:strVal val="visible"/>
                                      </p:to>
                                    </p:set>
                                    <p:animEffect transition="in" filter="fade">
                                      <p:cBhvr>
                                        <p:cTn id="29" dur="1000"/>
                                        <p:tgtEl>
                                          <p:spTgt spid="27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68"/>
                                        </p:tgtEl>
                                        <p:attrNameLst>
                                          <p:attrName>style.visibility</p:attrName>
                                        </p:attrNameLst>
                                      </p:cBhvr>
                                      <p:to>
                                        <p:strVal val="visible"/>
                                      </p:to>
                                    </p:set>
                                    <p:animEffect transition="in" filter="fade">
                                      <p:cBhvr>
                                        <p:cTn id="34" dur="1000"/>
                                        <p:tgtEl>
                                          <p:spTgt spid="268"/>
                                        </p:tgtEl>
                                      </p:cBhvr>
                                    </p:animEffect>
                                  </p:childTnLst>
                                </p:cTn>
                              </p:par>
                              <p:par>
                                <p:cTn id="35" presetID="10" presetClass="entr" presetSubtype="0" fill="hold" nodeType="withEffect">
                                  <p:stCondLst>
                                    <p:cond delay="0"/>
                                  </p:stCondLst>
                                  <p:childTnLst>
                                    <p:set>
                                      <p:cBhvr>
                                        <p:cTn id="36" dur="1" fill="hold">
                                          <p:stCondLst>
                                            <p:cond delay="0"/>
                                          </p:stCondLst>
                                        </p:cTn>
                                        <p:tgtEl>
                                          <p:spTgt spid="273"/>
                                        </p:tgtEl>
                                        <p:attrNameLst>
                                          <p:attrName>style.visibility</p:attrName>
                                        </p:attrNameLst>
                                      </p:cBhvr>
                                      <p:to>
                                        <p:strVal val="visible"/>
                                      </p:to>
                                    </p:set>
                                    <p:animEffect transition="in" filter="fade">
                                      <p:cBhvr>
                                        <p:cTn id="37" dur="1000"/>
                                        <p:tgtEl>
                                          <p:spTgt spid="27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1"/>
                                        </p:tgtEl>
                                        <p:attrNameLst>
                                          <p:attrName>style.visibility</p:attrName>
                                        </p:attrNameLst>
                                      </p:cBhvr>
                                      <p:to>
                                        <p:strVal val="visible"/>
                                      </p:to>
                                    </p:set>
                                    <p:animEffect transition="in" filter="fade">
                                      <p:cBhvr>
                                        <p:cTn id="42" dur="1000"/>
                                        <p:tgtEl>
                                          <p:spTgt spid="271"/>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75"/>
                                        </p:tgtEl>
                                        <p:attrNameLst>
                                          <p:attrName>style.visibility</p:attrName>
                                        </p:attrNameLst>
                                      </p:cBhvr>
                                      <p:to>
                                        <p:strVal val="visible"/>
                                      </p:to>
                                    </p:set>
                                    <p:animEffect transition="in" filter="fade">
                                      <p:cBhvr>
                                        <p:cTn id="46" dur="1000"/>
                                        <p:tgtEl>
                                          <p:spTgt spid="27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69"/>
                                        </p:tgtEl>
                                        <p:attrNameLst>
                                          <p:attrName>style.visibility</p:attrName>
                                        </p:attrNameLst>
                                      </p:cBhvr>
                                      <p:to>
                                        <p:strVal val="visible"/>
                                      </p:to>
                                    </p:set>
                                    <p:animEffect transition="in" filter="fade">
                                      <p:cBhvr>
                                        <p:cTn id="51" dur="1000"/>
                                        <p:tgtEl>
                                          <p:spTgt spid="269"/>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277"/>
                                        </p:tgtEl>
                                        <p:attrNameLst>
                                          <p:attrName>style.visibility</p:attrName>
                                        </p:attrNameLst>
                                      </p:cBhvr>
                                      <p:to>
                                        <p:strVal val="visible"/>
                                      </p:to>
                                    </p:set>
                                    <p:animEffect transition="in" filter="fade">
                                      <p:cBhvr>
                                        <p:cTn id="55" dur="1000"/>
                                        <p:tgtEl>
                                          <p:spTgt spid="27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72"/>
                                        </p:tgtEl>
                                        <p:attrNameLst>
                                          <p:attrName>style.visibility</p:attrName>
                                        </p:attrNameLst>
                                      </p:cBhvr>
                                      <p:to>
                                        <p:strVal val="visible"/>
                                      </p:to>
                                    </p:set>
                                    <p:animEffect transition="in" filter="fade">
                                      <p:cBhvr>
                                        <p:cTn id="60" dur="10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30"/>
          <p:cNvPicPr preferRelativeResize="0"/>
          <p:nvPr/>
        </p:nvPicPr>
        <p:blipFill>
          <a:blip r:embed="rId3">
            <a:alphaModFix/>
          </a:blip>
          <a:stretch>
            <a:fillRect/>
          </a:stretch>
        </p:blipFill>
        <p:spPr>
          <a:xfrm>
            <a:off x="1641525" y="401550"/>
            <a:ext cx="5246125" cy="580600"/>
          </a:xfrm>
          <a:prstGeom prst="rect">
            <a:avLst/>
          </a:prstGeom>
          <a:noFill/>
          <a:ln>
            <a:noFill/>
          </a:ln>
        </p:spPr>
      </p:pic>
      <p:sp>
        <p:nvSpPr>
          <p:cNvPr id="283" name="Google Shape;283;p30"/>
          <p:cNvSpPr txBox="1"/>
          <p:nvPr/>
        </p:nvSpPr>
        <p:spPr>
          <a:xfrm>
            <a:off x="435625" y="1395825"/>
            <a:ext cx="3384300" cy="2823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u="sng">
                <a:solidFill>
                  <a:srgbClr val="000000"/>
                </a:solidFill>
                <a:latin typeface="Lexend"/>
                <a:ea typeface="Lexend"/>
                <a:cs typeface="Lexend"/>
                <a:sym typeface="Lexend"/>
              </a:rPr>
              <a:t>W</a:t>
            </a:r>
            <a:r>
              <a:rPr lang="en" sz="1800">
                <a:solidFill>
                  <a:srgbClr val="000000"/>
                </a:solidFill>
                <a:latin typeface="Lexend"/>
                <a:ea typeface="Lexend"/>
                <a:cs typeface="Lexend"/>
                <a:sym typeface="Lexend"/>
              </a:rPr>
              <a:t> is /v/    	</a:t>
            </a:r>
            <a:r>
              <a:rPr lang="en" sz="1800" u="sng">
                <a:solidFill>
                  <a:srgbClr val="000000"/>
                </a:solidFill>
                <a:latin typeface="Lexend"/>
                <a:ea typeface="Lexend"/>
                <a:cs typeface="Lexend"/>
                <a:sym typeface="Lexend"/>
              </a:rPr>
              <a:t>Wurst</a:t>
            </a:r>
            <a:r>
              <a:rPr lang="en" sz="1800">
                <a:solidFill>
                  <a:srgbClr val="000000"/>
                </a:solidFill>
                <a:latin typeface="Lexend"/>
                <a:ea typeface="Lexend"/>
                <a:cs typeface="Lexend"/>
                <a:sym typeface="Lexend"/>
              </a:rPr>
              <a:t> (sausage)</a:t>
            </a:r>
            <a:endParaRPr sz="1800">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1800" b="1" u="sng">
                <a:solidFill>
                  <a:srgbClr val="000000"/>
                </a:solidFill>
                <a:latin typeface="Lexend"/>
                <a:ea typeface="Lexend"/>
                <a:cs typeface="Lexend"/>
                <a:sym typeface="Lexend"/>
              </a:rPr>
              <a:t>V</a:t>
            </a:r>
            <a:r>
              <a:rPr lang="en" sz="1800">
                <a:solidFill>
                  <a:srgbClr val="000000"/>
                </a:solidFill>
                <a:latin typeface="Lexend"/>
                <a:ea typeface="Lexend"/>
                <a:cs typeface="Lexend"/>
                <a:sym typeface="Lexend"/>
              </a:rPr>
              <a:t> is /f/      	</a:t>
            </a:r>
            <a:r>
              <a:rPr lang="en" sz="1800" u="sng">
                <a:solidFill>
                  <a:srgbClr val="000000"/>
                </a:solidFill>
                <a:latin typeface="Lexend"/>
                <a:ea typeface="Lexend"/>
                <a:cs typeface="Lexend"/>
                <a:sym typeface="Lexend"/>
              </a:rPr>
              <a:t>Vater</a:t>
            </a:r>
            <a:r>
              <a:rPr lang="en" sz="1800">
                <a:solidFill>
                  <a:srgbClr val="000000"/>
                </a:solidFill>
                <a:latin typeface="Lexend"/>
                <a:ea typeface="Lexend"/>
                <a:cs typeface="Lexend"/>
                <a:sym typeface="Lexend"/>
              </a:rPr>
              <a:t>  (father)</a:t>
            </a:r>
            <a:endParaRPr sz="1800">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1800" b="1" u="sng">
                <a:solidFill>
                  <a:srgbClr val="000000"/>
                </a:solidFill>
                <a:latin typeface="Lexend"/>
                <a:ea typeface="Lexend"/>
                <a:cs typeface="Lexend"/>
                <a:sym typeface="Lexend"/>
              </a:rPr>
              <a:t>F</a:t>
            </a:r>
            <a:r>
              <a:rPr lang="en" sz="1800">
                <a:solidFill>
                  <a:srgbClr val="000000"/>
                </a:solidFill>
                <a:latin typeface="Lexend"/>
                <a:ea typeface="Lexend"/>
                <a:cs typeface="Lexend"/>
                <a:sym typeface="Lexend"/>
              </a:rPr>
              <a:t> is /f/       	</a:t>
            </a:r>
            <a:r>
              <a:rPr lang="en" sz="1800" u="sng">
                <a:solidFill>
                  <a:srgbClr val="000000"/>
                </a:solidFill>
                <a:latin typeface="Lexend"/>
                <a:ea typeface="Lexend"/>
                <a:cs typeface="Lexend"/>
                <a:sym typeface="Lexend"/>
              </a:rPr>
              <a:t>Fest</a:t>
            </a:r>
            <a:r>
              <a:rPr lang="en" sz="1800">
                <a:solidFill>
                  <a:srgbClr val="000000"/>
                </a:solidFill>
                <a:latin typeface="Lexend"/>
                <a:ea typeface="Lexend"/>
                <a:cs typeface="Lexend"/>
                <a:sym typeface="Lexend"/>
              </a:rPr>
              <a:t> (festival)</a:t>
            </a:r>
            <a:endParaRPr sz="1800">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1800" b="1" u="sng">
                <a:solidFill>
                  <a:srgbClr val="000000"/>
                </a:solidFill>
                <a:latin typeface="Lexend"/>
                <a:ea typeface="Lexend"/>
                <a:cs typeface="Lexend"/>
                <a:sym typeface="Lexend"/>
              </a:rPr>
              <a:t>Z</a:t>
            </a:r>
            <a:r>
              <a:rPr lang="en" sz="1800">
                <a:solidFill>
                  <a:srgbClr val="000000"/>
                </a:solidFill>
                <a:latin typeface="Lexend"/>
                <a:ea typeface="Lexend"/>
                <a:cs typeface="Lexend"/>
                <a:sym typeface="Lexend"/>
              </a:rPr>
              <a:t> is /ts/	     	</a:t>
            </a:r>
            <a:r>
              <a:rPr lang="en" sz="1800" u="sng">
                <a:solidFill>
                  <a:srgbClr val="000000"/>
                </a:solidFill>
                <a:latin typeface="Lexend"/>
                <a:ea typeface="Lexend"/>
                <a:cs typeface="Lexend"/>
                <a:sym typeface="Lexend"/>
              </a:rPr>
              <a:t>Zimmer</a:t>
            </a:r>
            <a:r>
              <a:rPr lang="en" sz="1800">
                <a:solidFill>
                  <a:srgbClr val="000000"/>
                </a:solidFill>
                <a:latin typeface="Lexend"/>
                <a:ea typeface="Lexend"/>
                <a:cs typeface="Lexend"/>
                <a:sym typeface="Lexend"/>
              </a:rPr>
              <a:t>  (room)</a:t>
            </a:r>
            <a:endParaRPr sz="1800">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1800" b="1" u="sng">
                <a:solidFill>
                  <a:srgbClr val="000000"/>
                </a:solidFill>
                <a:latin typeface="Lexend"/>
                <a:ea typeface="Lexend"/>
                <a:cs typeface="Lexend"/>
                <a:sym typeface="Lexend"/>
              </a:rPr>
              <a:t>ie</a:t>
            </a:r>
            <a:r>
              <a:rPr lang="en" sz="1800">
                <a:solidFill>
                  <a:srgbClr val="000000"/>
                </a:solidFill>
                <a:latin typeface="Lexend"/>
                <a:ea typeface="Lexend"/>
                <a:cs typeface="Lexend"/>
                <a:sym typeface="Lexend"/>
              </a:rPr>
              <a:t> is long /e/   </a:t>
            </a:r>
            <a:r>
              <a:rPr lang="en" sz="1800" u="sng">
                <a:latin typeface="Lexend"/>
                <a:ea typeface="Lexend"/>
                <a:cs typeface="Lexend"/>
                <a:sym typeface="Lexend"/>
              </a:rPr>
              <a:t>Wiemers</a:t>
            </a:r>
            <a:r>
              <a:rPr lang="en"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1800" b="1" u="sng">
                <a:solidFill>
                  <a:srgbClr val="000000"/>
                </a:solidFill>
                <a:latin typeface="Lexend"/>
                <a:ea typeface="Lexend"/>
                <a:cs typeface="Lexend"/>
                <a:sym typeface="Lexend"/>
              </a:rPr>
              <a:t>ei</a:t>
            </a:r>
            <a:r>
              <a:rPr lang="en" sz="1800">
                <a:solidFill>
                  <a:srgbClr val="000000"/>
                </a:solidFill>
                <a:latin typeface="Lexend"/>
                <a:ea typeface="Lexend"/>
                <a:cs typeface="Lexend"/>
                <a:sym typeface="Lexend"/>
              </a:rPr>
              <a:t> is long /i/    </a:t>
            </a:r>
            <a:r>
              <a:rPr lang="en" sz="1800" u="sng">
                <a:solidFill>
                  <a:srgbClr val="000000"/>
                </a:solidFill>
                <a:latin typeface="Lexend"/>
                <a:ea typeface="Lexend"/>
                <a:cs typeface="Lexend"/>
                <a:sym typeface="Lexend"/>
              </a:rPr>
              <a:t>mein</a:t>
            </a:r>
            <a:r>
              <a:rPr lang="en" sz="1800">
                <a:solidFill>
                  <a:srgbClr val="000000"/>
                </a:solidFill>
                <a:latin typeface="Lexend"/>
                <a:ea typeface="Lexend"/>
                <a:cs typeface="Lexend"/>
                <a:sym typeface="Lexend"/>
              </a:rPr>
              <a:t>  (my)</a:t>
            </a:r>
            <a:endParaRPr sz="1800">
              <a:solidFill>
                <a:srgbClr val="000000"/>
              </a:solidFill>
              <a:latin typeface="Lexend"/>
              <a:ea typeface="Lexend"/>
              <a:cs typeface="Lexend"/>
              <a:sym typeface="Lexend"/>
            </a:endParaRPr>
          </a:p>
          <a:p>
            <a:pPr marL="0" lvl="0" indent="0" algn="l" rtl="0">
              <a:lnSpc>
                <a:spcPct val="115000"/>
              </a:lnSpc>
              <a:spcBef>
                <a:spcPts val="1200"/>
              </a:spcBef>
              <a:spcAft>
                <a:spcPts val="1200"/>
              </a:spcAft>
              <a:buNone/>
            </a:pPr>
            <a:endParaRPr sz="1800">
              <a:solidFill>
                <a:srgbClr val="595959"/>
              </a:solidFill>
              <a:latin typeface="Lexend"/>
              <a:ea typeface="Lexend"/>
              <a:cs typeface="Lexend"/>
              <a:sym typeface="Lexend"/>
            </a:endParaRPr>
          </a:p>
        </p:txBody>
      </p:sp>
      <p:sp>
        <p:nvSpPr>
          <p:cNvPr id="284" name="Google Shape;284;p30"/>
          <p:cNvSpPr txBox="1"/>
          <p:nvPr/>
        </p:nvSpPr>
        <p:spPr>
          <a:xfrm>
            <a:off x="3943075" y="1395825"/>
            <a:ext cx="4664400" cy="2823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fontScale="85000"/>
          </a:bodyPr>
          <a:lstStyle/>
          <a:p>
            <a:pPr marL="0" lvl="0" indent="0" algn="l" rtl="0">
              <a:lnSpc>
                <a:spcPct val="115000"/>
              </a:lnSpc>
              <a:spcBef>
                <a:spcPts val="0"/>
              </a:spcBef>
              <a:spcAft>
                <a:spcPts val="0"/>
              </a:spcAft>
              <a:buNone/>
            </a:pPr>
            <a:r>
              <a:rPr lang="en" sz="1800">
                <a:solidFill>
                  <a:srgbClr val="595959"/>
                </a:solidFill>
                <a:latin typeface="Lexend"/>
                <a:ea typeface="Lexend"/>
                <a:cs typeface="Lexend"/>
                <a:sym typeface="Lexend"/>
              </a:rPr>
              <a:t>	</a:t>
            </a:r>
            <a:r>
              <a:rPr lang="en" sz="2000" b="1" u="sng">
                <a:solidFill>
                  <a:srgbClr val="000000"/>
                </a:solidFill>
                <a:latin typeface="Lexend"/>
                <a:ea typeface="Lexend"/>
                <a:cs typeface="Lexend"/>
                <a:sym typeface="Lexend"/>
              </a:rPr>
              <a:t>Umlauts</a:t>
            </a:r>
            <a:r>
              <a:rPr lang="en" sz="2000" b="1">
                <a:solidFill>
                  <a:srgbClr val="000000"/>
                </a:solidFill>
                <a:latin typeface="Lexend"/>
                <a:ea typeface="Lexend"/>
                <a:cs typeface="Lexend"/>
                <a:sym typeface="Lexend"/>
              </a:rPr>
              <a:t>:  </a:t>
            </a:r>
            <a:r>
              <a:rPr lang="en" sz="2000">
                <a:solidFill>
                  <a:srgbClr val="595959"/>
                </a:solidFill>
                <a:latin typeface="Lexend"/>
                <a:ea typeface="Lexend"/>
                <a:cs typeface="Lexend"/>
                <a:sym typeface="Lexend"/>
              </a:rPr>
              <a:t>  </a:t>
            </a:r>
            <a:r>
              <a:rPr lang="en" sz="2000" b="1">
                <a:solidFill>
                  <a:srgbClr val="1F1F1F"/>
                </a:solidFill>
                <a:highlight>
                  <a:srgbClr val="F8F9FA"/>
                </a:highlight>
                <a:latin typeface="Lexend"/>
                <a:ea typeface="Lexend"/>
                <a:cs typeface="Lexend"/>
                <a:sym typeface="Lexend"/>
              </a:rPr>
              <a:t>ä</a:t>
            </a:r>
            <a:r>
              <a:rPr lang="en" sz="2000">
                <a:solidFill>
                  <a:srgbClr val="595959"/>
                </a:solidFill>
                <a:latin typeface="Lexend"/>
                <a:ea typeface="Lexend"/>
                <a:cs typeface="Lexend"/>
                <a:sym typeface="Lexend"/>
              </a:rPr>
              <a:t>	      </a:t>
            </a:r>
            <a:r>
              <a:rPr lang="en" sz="2000" b="1">
                <a:solidFill>
                  <a:srgbClr val="000000"/>
                </a:solidFill>
                <a:highlight>
                  <a:srgbClr val="FFFFFF"/>
                </a:highlight>
                <a:latin typeface="Lexend"/>
                <a:ea typeface="Lexend"/>
                <a:cs typeface="Lexend"/>
                <a:sym typeface="Lexend"/>
              </a:rPr>
              <a:t>ö</a:t>
            </a:r>
            <a:r>
              <a:rPr lang="en" sz="2000">
                <a:solidFill>
                  <a:srgbClr val="5E5E5E"/>
                </a:solidFill>
                <a:highlight>
                  <a:srgbClr val="FFFFFF"/>
                </a:highlight>
                <a:latin typeface="Lexend"/>
                <a:ea typeface="Lexend"/>
                <a:cs typeface="Lexend"/>
                <a:sym typeface="Lexend"/>
              </a:rPr>
              <a:t>      </a:t>
            </a:r>
            <a:r>
              <a:rPr lang="en" sz="2000" b="1">
                <a:solidFill>
                  <a:srgbClr val="1F1F1F"/>
                </a:solidFill>
                <a:highlight>
                  <a:srgbClr val="FFFFFF"/>
                </a:highlight>
                <a:latin typeface="Lexend"/>
                <a:ea typeface="Lexend"/>
                <a:cs typeface="Lexend"/>
                <a:sym typeface="Lexend"/>
              </a:rPr>
              <a:t>ü</a:t>
            </a:r>
            <a:endParaRPr sz="2000" b="1">
              <a:solidFill>
                <a:srgbClr val="595959"/>
              </a:solidFill>
              <a:latin typeface="Lexend"/>
              <a:ea typeface="Lexend"/>
              <a:cs typeface="Lexend"/>
              <a:sym typeface="Lexend"/>
            </a:endParaRPr>
          </a:p>
          <a:p>
            <a:pPr marL="0" lvl="0" indent="0" algn="l" rtl="0">
              <a:lnSpc>
                <a:spcPct val="115000"/>
              </a:lnSpc>
              <a:spcBef>
                <a:spcPts val="1200"/>
              </a:spcBef>
              <a:spcAft>
                <a:spcPts val="0"/>
              </a:spcAft>
              <a:buNone/>
            </a:pPr>
            <a:r>
              <a:rPr lang="en" sz="2586" b="1">
                <a:solidFill>
                  <a:srgbClr val="000000"/>
                </a:solidFill>
                <a:latin typeface="Lexend"/>
                <a:ea typeface="Lexend"/>
                <a:cs typeface="Lexend"/>
                <a:sym typeface="Lexend"/>
              </a:rPr>
              <a:t>ä = ae </a:t>
            </a:r>
            <a:r>
              <a:rPr lang="en" sz="1682" b="1">
                <a:solidFill>
                  <a:srgbClr val="000000"/>
                </a:solidFill>
                <a:latin typeface="Lexend"/>
                <a:ea typeface="Lexend"/>
                <a:cs typeface="Lexend"/>
                <a:sym typeface="Lexend"/>
              </a:rPr>
              <a:t> </a:t>
            </a:r>
            <a:r>
              <a:rPr lang="en" sz="1682">
                <a:solidFill>
                  <a:srgbClr val="000000"/>
                </a:solidFill>
                <a:latin typeface="Lexend"/>
                <a:ea typeface="Lexend"/>
                <a:cs typeface="Lexend"/>
                <a:sym typeface="Lexend"/>
              </a:rPr>
              <a:t>long /a/</a:t>
            </a:r>
            <a:r>
              <a:rPr lang="en" sz="2586" b="1">
                <a:solidFill>
                  <a:srgbClr val="000000"/>
                </a:solidFill>
                <a:latin typeface="Lexend"/>
                <a:ea typeface="Lexend"/>
                <a:cs typeface="Lexend"/>
                <a:sym typeface="Lexend"/>
              </a:rPr>
              <a:t>	     </a:t>
            </a:r>
            <a:r>
              <a:rPr lang="en" sz="1992" u="sng">
                <a:solidFill>
                  <a:srgbClr val="000000"/>
                </a:solidFill>
                <a:latin typeface="Lexend"/>
                <a:ea typeface="Lexend"/>
                <a:cs typeface="Lexend"/>
                <a:sym typeface="Lexend"/>
              </a:rPr>
              <a:t>Mädchen</a:t>
            </a:r>
            <a:r>
              <a:rPr lang="en" sz="1992">
                <a:solidFill>
                  <a:srgbClr val="000000"/>
                </a:solidFill>
                <a:latin typeface="Lexend"/>
                <a:ea typeface="Lexend"/>
                <a:cs typeface="Lexend"/>
                <a:sym typeface="Lexend"/>
              </a:rPr>
              <a:t> (litt</a:t>
            </a:r>
            <a:r>
              <a:rPr lang="en" sz="1992">
                <a:latin typeface="Lexend"/>
                <a:ea typeface="Lexend"/>
                <a:cs typeface="Lexend"/>
                <a:sym typeface="Lexend"/>
              </a:rPr>
              <a:t>le </a:t>
            </a:r>
            <a:r>
              <a:rPr lang="en" sz="1992">
                <a:solidFill>
                  <a:srgbClr val="000000"/>
                </a:solidFill>
                <a:latin typeface="Lexend"/>
                <a:ea typeface="Lexend"/>
                <a:cs typeface="Lexend"/>
                <a:sym typeface="Lexend"/>
              </a:rPr>
              <a:t>girl)</a:t>
            </a:r>
            <a:endParaRPr sz="1992">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2586" b="1">
                <a:solidFill>
                  <a:srgbClr val="000000"/>
                </a:solidFill>
                <a:highlight>
                  <a:srgbClr val="FFFFFF"/>
                </a:highlight>
                <a:latin typeface="Lexend"/>
                <a:ea typeface="Lexend"/>
                <a:cs typeface="Lexend"/>
                <a:sym typeface="Lexend"/>
              </a:rPr>
              <a:t>ö</a:t>
            </a:r>
            <a:r>
              <a:rPr lang="en" sz="2586">
                <a:solidFill>
                  <a:srgbClr val="000000"/>
                </a:solidFill>
                <a:highlight>
                  <a:srgbClr val="FFFFFF"/>
                </a:highlight>
                <a:latin typeface="Lexend"/>
                <a:ea typeface="Lexend"/>
                <a:cs typeface="Lexend"/>
                <a:sym typeface="Lexend"/>
              </a:rPr>
              <a:t>  =</a:t>
            </a:r>
            <a:r>
              <a:rPr lang="en" sz="2586">
                <a:solidFill>
                  <a:srgbClr val="000000"/>
                </a:solidFill>
                <a:latin typeface="Lexend"/>
                <a:ea typeface="Lexend"/>
                <a:cs typeface="Lexend"/>
                <a:sym typeface="Lexend"/>
              </a:rPr>
              <a:t> </a:t>
            </a:r>
            <a:r>
              <a:rPr lang="en" sz="2586" b="1">
                <a:solidFill>
                  <a:srgbClr val="000000"/>
                </a:solidFill>
                <a:latin typeface="Lexend"/>
                <a:ea typeface="Lexend"/>
                <a:cs typeface="Lexend"/>
                <a:sym typeface="Lexend"/>
              </a:rPr>
              <a:t>oe</a:t>
            </a:r>
            <a:r>
              <a:rPr lang="en" sz="2586">
                <a:solidFill>
                  <a:srgbClr val="000000"/>
                </a:solidFill>
                <a:latin typeface="Lexend"/>
                <a:ea typeface="Lexend"/>
                <a:cs typeface="Lexend"/>
                <a:sym typeface="Lexend"/>
              </a:rPr>
              <a:t>	</a:t>
            </a:r>
            <a:r>
              <a:rPr lang="en" sz="1682">
                <a:solidFill>
                  <a:srgbClr val="000000"/>
                </a:solidFill>
                <a:latin typeface="Lexend"/>
                <a:ea typeface="Lexend"/>
                <a:cs typeface="Lexend"/>
                <a:sym typeface="Lexend"/>
              </a:rPr>
              <a:t> /oo/</a:t>
            </a:r>
            <a:r>
              <a:rPr lang="en" sz="2586">
                <a:solidFill>
                  <a:srgbClr val="000000"/>
                </a:solidFill>
                <a:latin typeface="Lexend"/>
                <a:ea typeface="Lexend"/>
                <a:cs typeface="Lexend"/>
                <a:sym typeface="Lexend"/>
              </a:rPr>
              <a:t> </a:t>
            </a:r>
            <a:r>
              <a:rPr lang="en" sz="1682">
                <a:solidFill>
                  <a:srgbClr val="000000"/>
                </a:solidFill>
                <a:latin typeface="Lexend"/>
                <a:ea typeface="Lexend"/>
                <a:cs typeface="Lexend"/>
                <a:sym typeface="Lexend"/>
              </a:rPr>
              <a:t>in </a:t>
            </a:r>
            <a:r>
              <a:rPr lang="en" sz="1682" u="sng">
                <a:solidFill>
                  <a:srgbClr val="000000"/>
                </a:solidFill>
                <a:latin typeface="Lexend"/>
                <a:ea typeface="Lexend"/>
                <a:cs typeface="Lexend"/>
                <a:sym typeface="Lexend"/>
              </a:rPr>
              <a:t>soon</a:t>
            </a:r>
            <a:r>
              <a:rPr lang="en" sz="2586">
                <a:solidFill>
                  <a:srgbClr val="000000"/>
                </a:solidFill>
                <a:latin typeface="Lexend"/>
                <a:ea typeface="Lexend"/>
                <a:cs typeface="Lexend"/>
                <a:sym typeface="Lexend"/>
              </a:rPr>
              <a:t>	 </a:t>
            </a:r>
            <a:r>
              <a:rPr lang="en" sz="1992" u="sng">
                <a:solidFill>
                  <a:srgbClr val="000000"/>
                </a:solidFill>
                <a:latin typeface="Lexend"/>
                <a:ea typeface="Lexend"/>
                <a:cs typeface="Lexend"/>
                <a:sym typeface="Lexend"/>
              </a:rPr>
              <a:t>schön</a:t>
            </a:r>
            <a:r>
              <a:rPr lang="en" sz="1992">
                <a:solidFill>
                  <a:srgbClr val="000000"/>
                </a:solidFill>
                <a:latin typeface="Lexend"/>
                <a:ea typeface="Lexend"/>
                <a:cs typeface="Lexend"/>
                <a:sym typeface="Lexend"/>
              </a:rPr>
              <a:t> (pretty)</a:t>
            </a:r>
            <a:endParaRPr sz="1992">
              <a:solidFill>
                <a:srgbClr val="000000"/>
              </a:solidFill>
              <a:latin typeface="Lexend"/>
              <a:ea typeface="Lexend"/>
              <a:cs typeface="Lexend"/>
              <a:sym typeface="Lexend"/>
            </a:endParaRPr>
          </a:p>
          <a:p>
            <a:pPr marL="0" lvl="0" indent="0" algn="l" rtl="0">
              <a:lnSpc>
                <a:spcPct val="115000"/>
              </a:lnSpc>
              <a:spcBef>
                <a:spcPts val="1200"/>
              </a:spcBef>
              <a:spcAft>
                <a:spcPts val="0"/>
              </a:spcAft>
              <a:buNone/>
            </a:pPr>
            <a:r>
              <a:rPr lang="en" sz="2586" b="1">
                <a:solidFill>
                  <a:srgbClr val="000000"/>
                </a:solidFill>
                <a:highlight>
                  <a:srgbClr val="FFFFFF"/>
                </a:highlight>
                <a:latin typeface="Lexend"/>
                <a:ea typeface="Lexend"/>
                <a:cs typeface="Lexend"/>
                <a:sym typeface="Lexend"/>
              </a:rPr>
              <a:t>ü</a:t>
            </a:r>
            <a:r>
              <a:rPr lang="en" sz="2586">
                <a:solidFill>
                  <a:srgbClr val="000000"/>
                </a:solidFill>
                <a:latin typeface="Lexend"/>
                <a:ea typeface="Lexend"/>
                <a:cs typeface="Lexend"/>
                <a:sym typeface="Lexend"/>
              </a:rPr>
              <a:t>  = </a:t>
            </a:r>
            <a:r>
              <a:rPr lang="en" sz="2586" b="1">
                <a:solidFill>
                  <a:srgbClr val="000000"/>
                </a:solidFill>
                <a:latin typeface="Lexend"/>
                <a:ea typeface="Lexend"/>
                <a:cs typeface="Lexend"/>
                <a:sym typeface="Lexend"/>
              </a:rPr>
              <a:t>ue  </a:t>
            </a:r>
            <a:r>
              <a:rPr lang="en" sz="1682">
                <a:solidFill>
                  <a:srgbClr val="000000"/>
                </a:solidFill>
                <a:latin typeface="Lexend"/>
                <a:ea typeface="Lexend"/>
                <a:cs typeface="Lexend"/>
                <a:sym typeface="Lexend"/>
              </a:rPr>
              <a:t>long /u/</a:t>
            </a:r>
            <a:r>
              <a:rPr lang="en" sz="2586" b="1">
                <a:solidFill>
                  <a:srgbClr val="000000"/>
                </a:solidFill>
                <a:latin typeface="Lexend"/>
                <a:ea typeface="Lexend"/>
                <a:cs typeface="Lexend"/>
                <a:sym typeface="Lexend"/>
              </a:rPr>
              <a:t>    </a:t>
            </a:r>
            <a:r>
              <a:rPr lang="en" sz="2586">
                <a:solidFill>
                  <a:srgbClr val="000000"/>
                </a:solidFill>
                <a:latin typeface="Lexend"/>
                <a:ea typeface="Lexend"/>
                <a:cs typeface="Lexend"/>
                <a:sym typeface="Lexend"/>
              </a:rPr>
              <a:t>	 </a:t>
            </a:r>
            <a:r>
              <a:rPr lang="en" sz="1992" u="sng">
                <a:solidFill>
                  <a:srgbClr val="000000"/>
                </a:solidFill>
                <a:highlight>
                  <a:srgbClr val="FFFFFF"/>
                </a:highlight>
                <a:latin typeface="Lexend"/>
                <a:ea typeface="Lexend"/>
                <a:cs typeface="Lexend"/>
                <a:sym typeface="Lexend"/>
              </a:rPr>
              <a:t>grün</a:t>
            </a:r>
            <a:r>
              <a:rPr lang="en" sz="1992">
                <a:solidFill>
                  <a:srgbClr val="000000"/>
                </a:solidFill>
                <a:highlight>
                  <a:srgbClr val="FFFFFF"/>
                </a:highlight>
                <a:latin typeface="Lexend"/>
                <a:ea typeface="Lexend"/>
                <a:cs typeface="Lexend"/>
                <a:sym typeface="Lexend"/>
              </a:rPr>
              <a:t>  (green)</a:t>
            </a:r>
            <a:endParaRPr sz="1992">
              <a:solidFill>
                <a:srgbClr val="000000"/>
              </a:solidFill>
              <a:latin typeface="Lexend"/>
              <a:ea typeface="Lexend"/>
              <a:cs typeface="Lexend"/>
              <a:sym typeface="Lexend"/>
            </a:endParaRPr>
          </a:p>
          <a:p>
            <a:pPr marL="0" marR="38100" lvl="0" indent="0" algn="l" rtl="0">
              <a:lnSpc>
                <a:spcPct val="128571"/>
              </a:lnSpc>
              <a:spcBef>
                <a:spcPts val="1200"/>
              </a:spcBef>
              <a:spcAft>
                <a:spcPts val="0"/>
              </a:spcAft>
              <a:buNone/>
            </a:pPr>
            <a:r>
              <a:rPr lang="en" sz="2745" b="1">
                <a:solidFill>
                  <a:srgbClr val="000000"/>
                </a:solidFill>
                <a:highlight>
                  <a:srgbClr val="F8F9FA"/>
                </a:highlight>
                <a:latin typeface="Lexend"/>
                <a:ea typeface="Lexend"/>
                <a:cs typeface="Lexend"/>
                <a:sym typeface="Lexend"/>
              </a:rPr>
              <a:t>ß </a:t>
            </a:r>
            <a:r>
              <a:rPr lang="en" sz="2586">
                <a:solidFill>
                  <a:srgbClr val="000000"/>
                </a:solidFill>
                <a:latin typeface="Lexend"/>
                <a:ea typeface="Lexend"/>
                <a:cs typeface="Lexend"/>
                <a:sym typeface="Lexend"/>
              </a:rPr>
              <a:t>= </a:t>
            </a:r>
            <a:r>
              <a:rPr lang="en" sz="2586" b="1">
                <a:solidFill>
                  <a:srgbClr val="000000"/>
                </a:solidFill>
                <a:latin typeface="Lexend"/>
                <a:ea typeface="Lexend"/>
                <a:cs typeface="Lexend"/>
                <a:sym typeface="Lexend"/>
              </a:rPr>
              <a:t>ss    </a:t>
            </a:r>
            <a:r>
              <a:rPr lang="en" sz="1682">
                <a:solidFill>
                  <a:srgbClr val="000000"/>
                </a:solidFill>
                <a:latin typeface="Lexend"/>
                <a:ea typeface="Lexend"/>
                <a:cs typeface="Lexend"/>
                <a:sym typeface="Lexend"/>
              </a:rPr>
              <a:t> /s/    		 </a:t>
            </a:r>
            <a:r>
              <a:rPr lang="en" sz="2100" u="sng">
                <a:solidFill>
                  <a:srgbClr val="000000"/>
                </a:solidFill>
                <a:latin typeface="Lexend"/>
                <a:ea typeface="Lexend"/>
                <a:cs typeface="Lexend"/>
                <a:sym typeface="Lexend"/>
              </a:rPr>
              <a:t>Weiß</a:t>
            </a:r>
            <a:r>
              <a:rPr lang="en" sz="2100">
                <a:solidFill>
                  <a:srgbClr val="000000"/>
                </a:solidFill>
                <a:latin typeface="Lexend"/>
                <a:ea typeface="Lexend"/>
                <a:cs typeface="Lexend"/>
                <a:sym typeface="Lexend"/>
              </a:rPr>
              <a:t>  (white)</a:t>
            </a:r>
            <a:r>
              <a:rPr lang="en" sz="2586">
                <a:solidFill>
                  <a:srgbClr val="595959"/>
                </a:solidFill>
                <a:latin typeface="Lexend"/>
                <a:ea typeface="Lexend"/>
                <a:cs typeface="Lexend"/>
                <a:sym typeface="Lexend"/>
              </a:rPr>
              <a:t>	</a:t>
            </a:r>
            <a:endParaRPr sz="18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fade">
                                      <p:cBhvr>
                                        <p:cTn id="7" dur="1000"/>
                                        <p:tgtEl>
                                          <p:spTgt spid="2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4"/>
                                        </p:tgtEl>
                                        <p:attrNameLst>
                                          <p:attrName>style.visibility</p:attrName>
                                        </p:attrNameLst>
                                      </p:cBhvr>
                                      <p:to>
                                        <p:strVal val="visible"/>
                                      </p:to>
                                    </p:set>
                                    <p:animEffect transition="in" filter="fade">
                                      <p:cBhvr>
                                        <p:cTn id="12" dur="10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1"/>
          <p:cNvPicPr preferRelativeResize="0"/>
          <p:nvPr/>
        </p:nvPicPr>
        <p:blipFill>
          <a:blip r:embed="rId3">
            <a:alphaModFix/>
          </a:blip>
          <a:stretch>
            <a:fillRect/>
          </a:stretch>
        </p:blipFill>
        <p:spPr>
          <a:xfrm>
            <a:off x="4033763" y="357930"/>
            <a:ext cx="1677075" cy="678800"/>
          </a:xfrm>
          <a:prstGeom prst="rect">
            <a:avLst/>
          </a:prstGeom>
          <a:noFill/>
          <a:ln>
            <a:noFill/>
          </a:ln>
        </p:spPr>
      </p:pic>
      <p:pic>
        <p:nvPicPr>
          <p:cNvPr id="290" name="Google Shape;290;p31"/>
          <p:cNvPicPr preferRelativeResize="0"/>
          <p:nvPr/>
        </p:nvPicPr>
        <p:blipFill rotWithShape="1">
          <a:blip r:embed="rId4">
            <a:alphaModFix/>
          </a:blip>
          <a:srcRect l="2198" t="4265" r="75049" b="79961"/>
          <a:stretch/>
        </p:blipFill>
        <p:spPr>
          <a:xfrm>
            <a:off x="194000" y="1078687"/>
            <a:ext cx="977056" cy="957952"/>
          </a:xfrm>
          <a:prstGeom prst="rect">
            <a:avLst/>
          </a:prstGeom>
          <a:noFill/>
          <a:ln>
            <a:noFill/>
          </a:ln>
        </p:spPr>
      </p:pic>
      <p:pic>
        <p:nvPicPr>
          <p:cNvPr id="291" name="Google Shape;291;p31"/>
          <p:cNvPicPr preferRelativeResize="0"/>
          <p:nvPr/>
        </p:nvPicPr>
        <p:blipFill rotWithShape="1">
          <a:blip r:embed="rId4">
            <a:alphaModFix/>
          </a:blip>
          <a:srcRect l="31035" t="3405" r="53759" b="82566"/>
          <a:stretch/>
        </p:blipFill>
        <p:spPr>
          <a:xfrm>
            <a:off x="1171050" y="819225"/>
            <a:ext cx="977049" cy="1274849"/>
          </a:xfrm>
          <a:prstGeom prst="rect">
            <a:avLst/>
          </a:prstGeom>
          <a:noFill/>
          <a:ln>
            <a:noFill/>
          </a:ln>
        </p:spPr>
      </p:pic>
      <p:pic>
        <p:nvPicPr>
          <p:cNvPr id="292" name="Google Shape;292;p31"/>
          <p:cNvPicPr preferRelativeResize="0"/>
          <p:nvPr/>
        </p:nvPicPr>
        <p:blipFill rotWithShape="1">
          <a:blip r:embed="rId4">
            <a:alphaModFix/>
          </a:blip>
          <a:srcRect l="51379" t="4003" r="26687" b="80223"/>
          <a:stretch/>
        </p:blipFill>
        <p:spPr>
          <a:xfrm>
            <a:off x="2206100" y="1246225"/>
            <a:ext cx="893409" cy="908652"/>
          </a:xfrm>
          <a:prstGeom prst="rect">
            <a:avLst/>
          </a:prstGeom>
          <a:noFill/>
          <a:ln>
            <a:noFill/>
          </a:ln>
        </p:spPr>
      </p:pic>
      <p:pic>
        <p:nvPicPr>
          <p:cNvPr id="293" name="Google Shape;293;p31"/>
          <p:cNvPicPr preferRelativeResize="0"/>
          <p:nvPr/>
        </p:nvPicPr>
        <p:blipFill rotWithShape="1">
          <a:blip r:embed="rId4">
            <a:alphaModFix/>
          </a:blip>
          <a:srcRect l="78985" t="7064" r="7705" b="85042"/>
          <a:stretch/>
        </p:blipFill>
        <p:spPr>
          <a:xfrm>
            <a:off x="3157500" y="1290760"/>
            <a:ext cx="977049" cy="819579"/>
          </a:xfrm>
          <a:prstGeom prst="rect">
            <a:avLst/>
          </a:prstGeom>
          <a:noFill/>
          <a:ln>
            <a:noFill/>
          </a:ln>
        </p:spPr>
      </p:pic>
      <p:pic>
        <p:nvPicPr>
          <p:cNvPr id="294" name="Google Shape;294;p31"/>
          <p:cNvPicPr preferRelativeResize="0"/>
          <p:nvPr/>
        </p:nvPicPr>
        <p:blipFill rotWithShape="1">
          <a:blip r:embed="rId4">
            <a:alphaModFix/>
          </a:blip>
          <a:srcRect l="4123" t="59234" r="76289" b="24239"/>
          <a:stretch/>
        </p:blipFill>
        <p:spPr>
          <a:xfrm>
            <a:off x="4508400" y="1234425"/>
            <a:ext cx="727801" cy="868490"/>
          </a:xfrm>
          <a:prstGeom prst="rect">
            <a:avLst/>
          </a:prstGeom>
          <a:noFill/>
          <a:ln>
            <a:noFill/>
          </a:ln>
        </p:spPr>
      </p:pic>
      <p:pic>
        <p:nvPicPr>
          <p:cNvPr id="295" name="Google Shape;295;p31"/>
          <p:cNvPicPr preferRelativeResize="0"/>
          <p:nvPr/>
        </p:nvPicPr>
        <p:blipFill rotWithShape="1">
          <a:blip r:embed="rId4">
            <a:alphaModFix/>
          </a:blip>
          <a:srcRect l="29516" t="63826" r="54784" b="27970"/>
          <a:stretch/>
        </p:blipFill>
        <p:spPr>
          <a:xfrm>
            <a:off x="5236200" y="1266300"/>
            <a:ext cx="1234800" cy="912589"/>
          </a:xfrm>
          <a:prstGeom prst="rect">
            <a:avLst/>
          </a:prstGeom>
          <a:noFill/>
          <a:ln>
            <a:noFill/>
          </a:ln>
        </p:spPr>
      </p:pic>
      <p:pic>
        <p:nvPicPr>
          <p:cNvPr id="296" name="Google Shape;296;p31"/>
          <p:cNvPicPr preferRelativeResize="0"/>
          <p:nvPr/>
        </p:nvPicPr>
        <p:blipFill rotWithShape="1">
          <a:blip r:embed="rId4">
            <a:alphaModFix/>
          </a:blip>
          <a:srcRect l="51937" t="77999" r="28659" b="4763"/>
          <a:stretch/>
        </p:blipFill>
        <p:spPr>
          <a:xfrm>
            <a:off x="6525375" y="1243307"/>
            <a:ext cx="727801" cy="914493"/>
          </a:xfrm>
          <a:prstGeom prst="rect">
            <a:avLst/>
          </a:prstGeom>
          <a:noFill/>
          <a:ln>
            <a:noFill/>
          </a:ln>
        </p:spPr>
      </p:pic>
      <p:pic>
        <p:nvPicPr>
          <p:cNvPr id="297" name="Google Shape;297;p31"/>
          <p:cNvPicPr preferRelativeResize="0"/>
          <p:nvPr/>
        </p:nvPicPr>
        <p:blipFill rotWithShape="1">
          <a:blip r:embed="rId4">
            <a:alphaModFix/>
          </a:blip>
          <a:srcRect l="78001" t="82805" r="5179" b="8159"/>
          <a:stretch/>
        </p:blipFill>
        <p:spPr>
          <a:xfrm>
            <a:off x="7468675" y="1290757"/>
            <a:ext cx="1234800" cy="938194"/>
          </a:xfrm>
          <a:prstGeom prst="rect">
            <a:avLst/>
          </a:prstGeom>
          <a:noFill/>
          <a:ln>
            <a:noFill/>
          </a:ln>
        </p:spPr>
      </p:pic>
      <p:pic>
        <p:nvPicPr>
          <p:cNvPr id="298" name="Google Shape;298;p31"/>
          <p:cNvPicPr preferRelativeResize="0"/>
          <p:nvPr/>
        </p:nvPicPr>
        <p:blipFill rotWithShape="1">
          <a:blip r:embed="rId4">
            <a:alphaModFix/>
          </a:blip>
          <a:srcRect l="2864" t="22380" r="75033" b="61846"/>
          <a:stretch/>
        </p:blipFill>
        <p:spPr>
          <a:xfrm>
            <a:off x="269500" y="2302763"/>
            <a:ext cx="826044" cy="833751"/>
          </a:xfrm>
          <a:prstGeom prst="rect">
            <a:avLst/>
          </a:prstGeom>
          <a:noFill/>
          <a:ln>
            <a:noFill/>
          </a:ln>
        </p:spPr>
      </p:pic>
      <p:pic>
        <p:nvPicPr>
          <p:cNvPr id="299" name="Google Shape;299;p31"/>
          <p:cNvPicPr preferRelativeResize="0"/>
          <p:nvPr/>
        </p:nvPicPr>
        <p:blipFill rotWithShape="1">
          <a:blip r:embed="rId4">
            <a:alphaModFix/>
          </a:blip>
          <a:srcRect l="27343" t="26354" r="51383" b="63066"/>
          <a:stretch/>
        </p:blipFill>
        <p:spPr>
          <a:xfrm>
            <a:off x="1070475" y="2388972"/>
            <a:ext cx="1128350" cy="793626"/>
          </a:xfrm>
          <a:prstGeom prst="rect">
            <a:avLst/>
          </a:prstGeom>
          <a:noFill/>
          <a:ln>
            <a:noFill/>
          </a:ln>
        </p:spPr>
      </p:pic>
      <p:pic>
        <p:nvPicPr>
          <p:cNvPr id="300" name="Google Shape;300;p31"/>
          <p:cNvPicPr preferRelativeResize="0"/>
          <p:nvPr/>
        </p:nvPicPr>
        <p:blipFill rotWithShape="1">
          <a:blip r:embed="rId4">
            <a:alphaModFix/>
          </a:blip>
          <a:srcRect l="50696" t="22069" r="27369" b="62157"/>
          <a:stretch/>
        </p:blipFill>
        <p:spPr>
          <a:xfrm>
            <a:off x="2206100" y="2117425"/>
            <a:ext cx="893409" cy="908652"/>
          </a:xfrm>
          <a:prstGeom prst="rect">
            <a:avLst/>
          </a:prstGeom>
          <a:noFill/>
          <a:ln>
            <a:noFill/>
          </a:ln>
        </p:spPr>
      </p:pic>
      <p:pic>
        <p:nvPicPr>
          <p:cNvPr id="301" name="Google Shape;301;p31"/>
          <p:cNvPicPr preferRelativeResize="0"/>
          <p:nvPr/>
        </p:nvPicPr>
        <p:blipFill rotWithShape="1">
          <a:blip r:embed="rId4">
            <a:alphaModFix/>
          </a:blip>
          <a:srcRect l="80131" t="22310" r="4805" b="65456"/>
          <a:stretch/>
        </p:blipFill>
        <p:spPr>
          <a:xfrm>
            <a:off x="3106775" y="2009085"/>
            <a:ext cx="1030650" cy="1183764"/>
          </a:xfrm>
          <a:prstGeom prst="rect">
            <a:avLst/>
          </a:prstGeom>
          <a:noFill/>
          <a:ln>
            <a:noFill/>
          </a:ln>
        </p:spPr>
      </p:pic>
      <p:pic>
        <p:nvPicPr>
          <p:cNvPr id="302" name="Google Shape;302;p31"/>
          <p:cNvPicPr preferRelativeResize="0"/>
          <p:nvPr/>
        </p:nvPicPr>
        <p:blipFill rotWithShape="1">
          <a:blip r:embed="rId4">
            <a:alphaModFix/>
          </a:blip>
          <a:srcRect l="2978" t="79321" r="75691" b="5417"/>
          <a:stretch/>
        </p:blipFill>
        <p:spPr>
          <a:xfrm>
            <a:off x="4344474" y="2242725"/>
            <a:ext cx="826051" cy="835917"/>
          </a:xfrm>
          <a:prstGeom prst="rect">
            <a:avLst/>
          </a:prstGeom>
          <a:noFill/>
          <a:ln>
            <a:noFill/>
          </a:ln>
        </p:spPr>
      </p:pic>
      <p:pic>
        <p:nvPicPr>
          <p:cNvPr id="303" name="Google Shape;303;p31"/>
          <p:cNvPicPr preferRelativeResize="0"/>
          <p:nvPr/>
        </p:nvPicPr>
        <p:blipFill rotWithShape="1">
          <a:blip r:embed="rId4">
            <a:alphaModFix/>
          </a:blip>
          <a:srcRect l="29517" t="78773" r="50895" b="9429"/>
          <a:stretch/>
        </p:blipFill>
        <p:spPr>
          <a:xfrm>
            <a:off x="5283775" y="2000475"/>
            <a:ext cx="1234800" cy="1051873"/>
          </a:xfrm>
          <a:prstGeom prst="rect">
            <a:avLst/>
          </a:prstGeom>
          <a:noFill/>
          <a:ln>
            <a:noFill/>
          </a:ln>
        </p:spPr>
      </p:pic>
      <p:pic>
        <p:nvPicPr>
          <p:cNvPr id="304" name="Google Shape;304;p31"/>
          <p:cNvPicPr preferRelativeResize="0"/>
          <p:nvPr/>
        </p:nvPicPr>
        <p:blipFill>
          <a:blip r:embed="rId5">
            <a:alphaModFix/>
          </a:blip>
          <a:stretch>
            <a:fillRect/>
          </a:stretch>
        </p:blipFill>
        <p:spPr>
          <a:xfrm>
            <a:off x="6471000" y="2350697"/>
            <a:ext cx="727800" cy="619978"/>
          </a:xfrm>
          <a:prstGeom prst="rect">
            <a:avLst/>
          </a:prstGeom>
          <a:noFill/>
          <a:ln>
            <a:noFill/>
          </a:ln>
        </p:spPr>
      </p:pic>
      <p:sp>
        <p:nvSpPr>
          <p:cNvPr id="305" name="Google Shape;305;p31"/>
          <p:cNvSpPr txBox="1"/>
          <p:nvPr/>
        </p:nvSpPr>
        <p:spPr>
          <a:xfrm>
            <a:off x="7316175" y="2524375"/>
            <a:ext cx="1608600" cy="75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a:solidFill>
                  <a:srgbClr val="000000"/>
                </a:solidFill>
                <a:latin typeface="Comic Sans MS"/>
                <a:ea typeface="Comic Sans MS"/>
                <a:cs typeface="Comic Sans MS"/>
                <a:sym typeface="Comic Sans MS"/>
              </a:rPr>
              <a:t>schwartz</a:t>
            </a:r>
            <a:endParaRPr sz="2500" b="1">
              <a:solidFill>
                <a:srgbClr val="000000"/>
              </a:solidFill>
              <a:latin typeface="Comic Sans MS"/>
              <a:ea typeface="Comic Sans MS"/>
              <a:cs typeface="Comic Sans MS"/>
              <a:sym typeface="Comic Sans MS"/>
            </a:endParaRPr>
          </a:p>
        </p:txBody>
      </p:sp>
      <p:pic>
        <p:nvPicPr>
          <p:cNvPr id="306" name="Google Shape;306;p31"/>
          <p:cNvPicPr preferRelativeResize="0"/>
          <p:nvPr/>
        </p:nvPicPr>
        <p:blipFill rotWithShape="1">
          <a:blip r:embed="rId4">
            <a:alphaModFix/>
          </a:blip>
          <a:srcRect l="3236" t="41063" r="75806" b="43164"/>
          <a:stretch/>
        </p:blipFill>
        <p:spPr>
          <a:xfrm>
            <a:off x="394125" y="3402628"/>
            <a:ext cx="727801" cy="774697"/>
          </a:xfrm>
          <a:prstGeom prst="rect">
            <a:avLst/>
          </a:prstGeom>
          <a:noFill/>
          <a:ln>
            <a:noFill/>
          </a:ln>
        </p:spPr>
      </p:pic>
      <p:pic>
        <p:nvPicPr>
          <p:cNvPr id="307" name="Google Shape;307;p31"/>
          <p:cNvPicPr preferRelativeResize="0"/>
          <p:nvPr/>
        </p:nvPicPr>
        <p:blipFill rotWithShape="1">
          <a:blip r:embed="rId4">
            <a:alphaModFix/>
          </a:blip>
          <a:srcRect l="31871" t="42985" r="54628" b="48064"/>
          <a:stretch/>
        </p:blipFill>
        <p:spPr>
          <a:xfrm>
            <a:off x="1185125" y="3169455"/>
            <a:ext cx="977049" cy="916193"/>
          </a:xfrm>
          <a:prstGeom prst="rect">
            <a:avLst/>
          </a:prstGeom>
          <a:noFill/>
          <a:ln>
            <a:noFill/>
          </a:ln>
        </p:spPr>
      </p:pic>
      <p:pic>
        <p:nvPicPr>
          <p:cNvPr id="308" name="Google Shape;308;p31"/>
          <p:cNvPicPr preferRelativeResize="0"/>
          <p:nvPr/>
        </p:nvPicPr>
        <p:blipFill rotWithShape="1">
          <a:blip r:embed="rId4">
            <a:alphaModFix/>
          </a:blip>
          <a:srcRect l="53743" t="41257" r="28389" b="42113"/>
          <a:stretch/>
        </p:blipFill>
        <p:spPr>
          <a:xfrm>
            <a:off x="2376375" y="3219375"/>
            <a:ext cx="727801" cy="957952"/>
          </a:xfrm>
          <a:prstGeom prst="rect">
            <a:avLst/>
          </a:prstGeom>
          <a:noFill/>
          <a:ln>
            <a:noFill/>
          </a:ln>
        </p:spPr>
      </p:pic>
      <p:pic>
        <p:nvPicPr>
          <p:cNvPr id="309" name="Google Shape;309;p31"/>
          <p:cNvPicPr preferRelativeResize="0"/>
          <p:nvPr/>
        </p:nvPicPr>
        <p:blipFill rotWithShape="1">
          <a:blip r:embed="rId4">
            <a:alphaModFix/>
          </a:blip>
          <a:srcRect l="76246" t="42113" r="5886" b="42113"/>
          <a:stretch/>
        </p:blipFill>
        <p:spPr>
          <a:xfrm>
            <a:off x="2927600" y="3180077"/>
            <a:ext cx="1128350" cy="1408722"/>
          </a:xfrm>
          <a:prstGeom prst="rect">
            <a:avLst/>
          </a:prstGeom>
          <a:noFill/>
          <a:ln>
            <a:noFill/>
          </a:ln>
        </p:spPr>
      </p:pic>
      <p:pic>
        <p:nvPicPr>
          <p:cNvPr id="310" name="Google Shape;310;p31"/>
          <p:cNvPicPr preferRelativeResize="0"/>
          <p:nvPr/>
        </p:nvPicPr>
        <p:blipFill rotWithShape="1">
          <a:blip r:embed="rId4">
            <a:alphaModFix/>
          </a:blip>
          <a:srcRect l="51522" t="61006" r="26699" b="26077"/>
          <a:stretch/>
        </p:blipFill>
        <p:spPr>
          <a:xfrm>
            <a:off x="4410801" y="3218438"/>
            <a:ext cx="727801" cy="610514"/>
          </a:xfrm>
          <a:prstGeom prst="rect">
            <a:avLst/>
          </a:prstGeom>
          <a:noFill/>
          <a:ln>
            <a:noFill/>
          </a:ln>
        </p:spPr>
      </p:pic>
      <p:pic>
        <p:nvPicPr>
          <p:cNvPr id="311" name="Google Shape;311;p31"/>
          <p:cNvPicPr preferRelativeResize="0"/>
          <p:nvPr/>
        </p:nvPicPr>
        <p:blipFill rotWithShape="1">
          <a:blip r:embed="rId4">
            <a:alphaModFix/>
          </a:blip>
          <a:srcRect l="76943" t="61259" r="3469" b="28618"/>
          <a:stretch/>
        </p:blipFill>
        <p:spPr>
          <a:xfrm>
            <a:off x="5214588" y="2988635"/>
            <a:ext cx="1234800" cy="902518"/>
          </a:xfrm>
          <a:prstGeom prst="rect">
            <a:avLst/>
          </a:prstGeom>
          <a:noFill/>
          <a:ln>
            <a:noFill/>
          </a:ln>
        </p:spPr>
      </p:pic>
      <p:sp>
        <p:nvSpPr>
          <p:cNvPr id="312" name="Google Shape;312;p31"/>
          <p:cNvSpPr txBox="1"/>
          <p:nvPr/>
        </p:nvSpPr>
        <p:spPr>
          <a:xfrm>
            <a:off x="5426400" y="3828950"/>
            <a:ext cx="826200" cy="77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rgbClr val="741B47"/>
                </a:solidFill>
                <a:latin typeface="Lexend"/>
                <a:ea typeface="Lexend"/>
                <a:cs typeface="Lexend"/>
                <a:sym typeface="Lexend"/>
              </a:rPr>
              <a:t>purpur</a:t>
            </a:r>
            <a:endParaRPr sz="1300">
              <a:solidFill>
                <a:srgbClr val="741B47"/>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000"/>
                                        <p:tgtEl>
                                          <p:spTgt spid="2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3"/>
                                        </p:tgtEl>
                                        <p:attrNameLst>
                                          <p:attrName>style.visibility</p:attrName>
                                        </p:attrNameLst>
                                      </p:cBhvr>
                                      <p:to>
                                        <p:strVal val="visible"/>
                                      </p:to>
                                    </p:set>
                                    <p:animEffect transition="in" filter="fade">
                                      <p:cBhvr>
                                        <p:cTn id="12" dur="1000"/>
                                        <p:tgtEl>
                                          <p:spTgt spid="2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5"/>
                                        </p:tgtEl>
                                        <p:attrNameLst>
                                          <p:attrName>style.visibility</p:attrName>
                                        </p:attrNameLst>
                                      </p:cBhvr>
                                      <p:to>
                                        <p:strVal val="visible"/>
                                      </p:to>
                                    </p:set>
                                    <p:animEffect transition="in" filter="fade">
                                      <p:cBhvr>
                                        <p:cTn id="17" dur="1000"/>
                                        <p:tgtEl>
                                          <p:spTgt spid="29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7"/>
                                        </p:tgtEl>
                                        <p:attrNameLst>
                                          <p:attrName>style.visibility</p:attrName>
                                        </p:attrNameLst>
                                      </p:cBhvr>
                                      <p:to>
                                        <p:strVal val="visible"/>
                                      </p:to>
                                    </p:set>
                                    <p:animEffect transition="in" filter="fade">
                                      <p:cBhvr>
                                        <p:cTn id="22" dur="1000"/>
                                        <p:tgtEl>
                                          <p:spTgt spid="2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9"/>
                                        </p:tgtEl>
                                        <p:attrNameLst>
                                          <p:attrName>style.visibility</p:attrName>
                                        </p:attrNameLst>
                                      </p:cBhvr>
                                      <p:to>
                                        <p:strVal val="visible"/>
                                      </p:to>
                                    </p:set>
                                    <p:animEffect transition="in" filter="fade">
                                      <p:cBhvr>
                                        <p:cTn id="27" dur="1000"/>
                                        <p:tgtEl>
                                          <p:spTgt spid="29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1"/>
                                        </p:tgtEl>
                                        <p:attrNameLst>
                                          <p:attrName>style.visibility</p:attrName>
                                        </p:attrNameLst>
                                      </p:cBhvr>
                                      <p:to>
                                        <p:strVal val="visible"/>
                                      </p:to>
                                    </p:set>
                                    <p:animEffect transition="in" filter="fade">
                                      <p:cBhvr>
                                        <p:cTn id="32" dur="1000"/>
                                        <p:tgtEl>
                                          <p:spTgt spid="30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3"/>
                                        </p:tgtEl>
                                        <p:attrNameLst>
                                          <p:attrName>style.visibility</p:attrName>
                                        </p:attrNameLst>
                                      </p:cBhvr>
                                      <p:to>
                                        <p:strVal val="visible"/>
                                      </p:to>
                                    </p:set>
                                    <p:animEffect transition="in" filter="fade">
                                      <p:cBhvr>
                                        <p:cTn id="37" dur="1000"/>
                                        <p:tgtEl>
                                          <p:spTgt spid="30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05"/>
                                        </p:tgtEl>
                                        <p:attrNameLst>
                                          <p:attrName>style.visibility</p:attrName>
                                        </p:attrNameLst>
                                      </p:cBhvr>
                                      <p:to>
                                        <p:strVal val="visible"/>
                                      </p:to>
                                    </p:set>
                                    <p:animEffect transition="in" filter="fade">
                                      <p:cBhvr>
                                        <p:cTn id="42" dur="1000"/>
                                        <p:tgtEl>
                                          <p:spTgt spid="30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7"/>
                                        </p:tgtEl>
                                        <p:attrNameLst>
                                          <p:attrName>style.visibility</p:attrName>
                                        </p:attrNameLst>
                                      </p:cBhvr>
                                      <p:to>
                                        <p:strVal val="visible"/>
                                      </p:to>
                                    </p:set>
                                    <p:animEffect transition="in" filter="fade">
                                      <p:cBhvr>
                                        <p:cTn id="47" dur="1000"/>
                                        <p:tgtEl>
                                          <p:spTgt spid="30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09"/>
                                        </p:tgtEl>
                                        <p:attrNameLst>
                                          <p:attrName>style.visibility</p:attrName>
                                        </p:attrNameLst>
                                      </p:cBhvr>
                                      <p:to>
                                        <p:strVal val="visible"/>
                                      </p:to>
                                    </p:set>
                                    <p:animEffect transition="in" filter="fade">
                                      <p:cBhvr>
                                        <p:cTn id="52" dur="1000"/>
                                        <p:tgtEl>
                                          <p:spTgt spid="30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11"/>
                                        </p:tgtEl>
                                        <p:attrNameLst>
                                          <p:attrName>style.visibility</p:attrName>
                                        </p:attrNameLst>
                                      </p:cBhvr>
                                      <p:to>
                                        <p:strVal val="visible"/>
                                      </p:to>
                                    </p:set>
                                    <p:animEffect transition="in" filter="fade">
                                      <p:cBhvr>
                                        <p:cTn id="57" dur="1000"/>
                                        <p:tgtEl>
                                          <p:spTgt spid="3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12"/>
                                        </p:tgtEl>
                                        <p:attrNameLst>
                                          <p:attrName>style.visibility</p:attrName>
                                        </p:attrNameLst>
                                      </p:cBhvr>
                                      <p:to>
                                        <p:strVal val="visible"/>
                                      </p:to>
                                    </p:set>
                                    <p:animEffect transition="in" filter="fade">
                                      <p:cBhvr>
                                        <p:cTn id="62" dur="1000"/>
                                        <p:tgtEl>
                                          <p:spTgt spid="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p32"/>
          <p:cNvPicPr preferRelativeResize="0"/>
          <p:nvPr/>
        </p:nvPicPr>
        <p:blipFill>
          <a:blip r:embed="rId3">
            <a:alphaModFix/>
          </a:blip>
          <a:stretch>
            <a:fillRect/>
          </a:stretch>
        </p:blipFill>
        <p:spPr>
          <a:xfrm>
            <a:off x="536750" y="262021"/>
            <a:ext cx="1960800" cy="673608"/>
          </a:xfrm>
          <a:prstGeom prst="rect">
            <a:avLst/>
          </a:prstGeom>
          <a:noFill/>
          <a:ln>
            <a:noFill/>
          </a:ln>
        </p:spPr>
      </p:pic>
      <p:pic>
        <p:nvPicPr>
          <p:cNvPr id="318" name="Google Shape;318;p32"/>
          <p:cNvPicPr preferRelativeResize="0"/>
          <p:nvPr/>
        </p:nvPicPr>
        <p:blipFill rotWithShape="1">
          <a:blip r:embed="rId4">
            <a:alphaModFix/>
          </a:blip>
          <a:srcRect l="5828" r="13676" b="87762"/>
          <a:stretch/>
        </p:blipFill>
        <p:spPr>
          <a:xfrm>
            <a:off x="2778100" y="1997225"/>
            <a:ext cx="5402001" cy="951476"/>
          </a:xfrm>
          <a:prstGeom prst="rect">
            <a:avLst/>
          </a:prstGeom>
          <a:noFill/>
          <a:ln>
            <a:noFill/>
          </a:ln>
        </p:spPr>
      </p:pic>
      <p:sp>
        <p:nvSpPr>
          <p:cNvPr id="319" name="Google Shape;319;p32"/>
          <p:cNvSpPr txBox="1"/>
          <p:nvPr/>
        </p:nvSpPr>
        <p:spPr>
          <a:xfrm>
            <a:off x="476750" y="2423388"/>
            <a:ext cx="1882200" cy="52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latin typeface="Lexend"/>
                <a:ea typeface="Lexend"/>
                <a:cs typeface="Lexend"/>
                <a:sym typeface="Lexend"/>
              </a:rPr>
              <a:t>Fisch	Tisch </a:t>
            </a:r>
            <a:endParaRPr sz="1800" b="1">
              <a:solidFill>
                <a:srgbClr val="990000"/>
              </a:solidFill>
              <a:latin typeface="Lexend"/>
              <a:ea typeface="Lexend"/>
              <a:cs typeface="Lexend"/>
              <a:sym typeface="Lexend"/>
            </a:endParaRPr>
          </a:p>
        </p:txBody>
      </p:sp>
      <p:pic>
        <p:nvPicPr>
          <p:cNvPr id="320" name="Google Shape;320;p32"/>
          <p:cNvPicPr preferRelativeResize="0"/>
          <p:nvPr/>
        </p:nvPicPr>
        <p:blipFill rotWithShape="1">
          <a:blip r:embed="rId4">
            <a:alphaModFix/>
          </a:blip>
          <a:srcRect l="3847" t="13315" r="8518" b="72388"/>
          <a:stretch/>
        </p:blipFill>
        <p:spPr>
          <a:xfrm>
            <a:off x="2626600" y="716011"/>
            <a:ext cx="5818400" cy="1130151"/>
          </a:xfrm>
          <a:prstGeom prst="rect">
            <a:avLst/>
          </a:prstGeom>
          <a:noFill/>
          <a:ln>
            <a:noFill/>
          </a:ln>
        </p:spPr>
      </p:pic>
      <p:sp>
        <p:nvSpPr>
          <p:cNvPr id="321" name="Google Shape;321;p32"/>
          <p:cNvSpPr txBox="1"/>
          <p:nvPr/>
        </p:nvSpPr>
        <p:spPr>
          <a:xfrm>
            <a:off x="536750" y="1223775"/>
            <a:ext cx="1960800" cy="52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000000"/>
                </a:solidFill>
                <a:latin typeface="Lexend"/>
                <a:ea typeface="Lexend"/>
                <a:cs typeface="Lexend"/>
                <a:sym typeface="Lexend"/>
              </a:rPr>
              <a:t>Maus	Haus</a:t>
            </a:r>
            <a:endParaRPr sz="1800" b="1">
              <a:solidFill>
                <a:srgbClr val="000000"/>
              </a:solidFill>
              <a:latin typeface="Lexend"/>
              <a:ea typeface="Lexend"/>
              <a:cs typeface="Lexend"/>
              <a:sym typeface="Lexend"/>
            </a:endParaRPr>
          </a:p>
        </p:txBody>
      </p:sp>
      <p:pic>
        <p:nvPicPr>
          <p:cNvPr id="322" name="Google Shape;322;p32"/>
          <p:cNvPicPr preferRelativeResize="0"/>
          <p:nvPr/>
        </p:nvPicPr>
        <p:blipFill rotWithShape="1">
          <a:blip r:embed="rId4">
            <a:alphaModFix/>
          </a:blip>
          <a:srcRect l="3850" t="29730" r="17737" b="58362"/>
          <a:stretch/>
        </p:blipFill>
        <p:spPr>
          <a:xfrm>
            <a:off x="2733138" y="3233625"/>
            <a:ext cx="5605325" cy="1013499"/>
          </a:xfrm>
          <a:prstGeom prst="rect">
            <a:avLst/>
          </a:prstGeom>
          <a:noFill/>
          <a:ln>
            <a:noFill/>
          </a:ln>
        </p:spPr>
      </p:pic>
      <p:sp>
        <p:nvSpPr>
          <p:cNvPr id="323" name="Google Shape;323;p32"/>
          <p:cNvSpPr txBox="1"/>
          <p:nvPr/>
        </p:nvSpPr>
        <p:spPr>
          <a:xfrm>
            <a:off x="476750" y="3548263"/>
            <a:ext cx="2080800" cy="52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1155CC"/>
                </a:solidFill>
                <a:latin typeface="Lexend"/>
                <a:ea typeface="Lexend"/>
                <a:cs typeface="Lexend"/>
                <a:sym typeface="Lexend"/>
              </a:rPr>
              <a:t>Hose	Rose</a:t>
            </a:r>
            <a:endParaRPr sz="1800" b="1">
              <a:solidFill>
                <a:srgbClr val="1155CC"/>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0"/>
                                        </p:tgtEl>
                                        <p:attrNameLst>
                                          <p:attrName>style.visibility</p:attrName>
                                        </p:attrNameLst>
                                      </p:cBhvr>
                                      <p:to>
                                        <p:strVal val="visible"/>
                                      </p:to>
                                    </p:set>
                                    <p:animEffect transition="in" filter="fade">
                                      <p:cBhvr>
                                        <p:cTn id="7" dur="1000"/>
                                        <p:tgtEl>
                                          <p:spTgt spid="3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8"/>
                                        </p:tgtEl>
                                        <p:attrNameLst>
                                          <p:attrName>style.visibility</p:attrName>
                                        </p:attrNameLst>
                                      </p:cBhvr>
                                      <p:to>
                                        <p:strVal val="visible"/>
                                      </p:to>
                                    </p:set>
                                    <p:animEffect transition="in" filter="fade">
                                      <p:cBhvr>
                                        <p:cTn id="12" dur="1000"/>
                                        <p:tgtEl>
                                          <p:spTgt spid="3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2"/>
                                        </p:tgtEl>
                                        <p:attrNameLst>
                                          <p:attrName>style.visibility</p:attrName>
                                        </p:attrNameLst>
                                      </p:cBhvr>
                                      <p:to>
                                        <p:strVal val="visible"/>
                                      </p:to>
                                    </p:set>
                                    <p:animEffect transition="in" filter="fade">
                                      <p:cBhvr>
                                        <p:cTn id="17"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33"/>
          <p:cNvPicPr preferRelativeResize="0"/>
          <p:nvPr/>
        </p:nvPicPr>
        <p:blipFill>
          <a:blip r:embed="rId3">
            <a:alphaModFix/>
          </a:blip>
          <a:stretch>
            <a:fillRect/>
          </a:stretch>
        </p:blipFill>
        <p:spPr>
          <a:xfrm>
            <a:off x="2527050" y="152400"/>
            <a:ext cx="3422008" cy="48386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4"/>
          <p:cNvSpPr txBox="1"/>
          <p:nvPr/>
        </p:nvSpPr>
        <p:spPr>
          <a:xfrm>
            <a:off x="800875" y="107225"/>
            <a:ext cx="7770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Hello</a:t>
            </a:r>
            <a:endParaRPr sz="1800">
              <a:solidFill>
                <a:srgbClr val="595959"/>
              </a:solidFill>
            </a:endParaRPr>
          </a:p>
        </p:txBody>
      </p:sp>
      <p:sp>
        <p:nvSpPr>
          <p:cNvPr id="334" name="Google Shape;334;p34"/>
          <p:cNvSpPr txBox="1"/>
          <p:nvPr/>
        </p:nvSpPr>
        <p:spPr>
          <a:xfrm>
            <a:off x="1551725" y="127475"/>
            <a:ext cx="9324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rPr>
              <a:t>Hallo</a:t>
            </a:r>
            <a:endParaRPr sz="1800" b="1">
              <a:solidFill>
                <a:srgbClr val="990000"/>
              </a:solidFill>
            </a:endParaRPr>
          </a:p>
        </p:txBody>
      </p:sp>
      <p:sp>
        <p:nvSpPr>
          <p:cNvPr id="335" name="Google Shape;335;p34"/>
          <p:cNvSpPr txBox="1"/>
          <p:nvPr/>
        </p:nvSpPr>
        <p:spPr>
          <a:xfrm>
            <a:off x="678750" y="537025"/>
            <a:ext cx="1276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Good-bye</a:t>
            </a:r>
            <a:endParaRPr sz="1800">
              <a:solidFill>
                <a:srgbClr val="595959"/>
              </a:solidFill>
            </a:endParaRPr>
          </a:p>
        </p:txBody>
      </p:sp>
      <p:sp>
        <p:nvSpPr>
          <p:cNvPr id="336" name="Google Shape;336;p34"/>
          <p:cNvSpPr txBox="1"/>
          <p:nvPr/>
        </p:nvSpPr>
        <p:spPr>
          <a:xfrm>
            <a:off x="1831475" y="458750"/>
            <a:ext cx="2325300" cy="58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700" b="1">
                <a:solidFill>
                  <a:srgbClr val="990000"/>
                </a:solidFill>
              </a:rPr>
              <a:t>Auf Wiedersehen</a:t>
            </a:r>
            <a:endParaRPr sz="1700" b="1">
              <a:solidFill>
                <a:srgbClr val="990000"/>
              </a:solidFill>
            </a:endParaRPr>
          </a:p>
          <a:p>
            <a:pPr marL="0" lvl="0" indent="0" algn="l" rtl="0">
              <a:spcBef>
                <a:spcPts val="0"/>
              </a:spcBef>
              <a:spcAft>
                <a:spcPts val="0"/>
              </a:spcAft>
              <a:buNone/>
            </a:pPr>
            <a:r>
              <a:rPr lang="en" sz="1700" b="1">
                <a:solidFill>
                  <a:srgbClr val="990000"/>
                </a:solidFill>
              </a:rPr>
              <a:t>Tschüss </a:t>
            </a:r>
            <a:endParaRPr sz="1700" b="1">
              <a:solidFill>
                <a:srgbClr val="990000"/>
              </a:solidFill>
            </a:endParaRPr>
          </a:p>
          <a:p>
            <a:pPr marL="0" lvl="0" indent="0" algn="l" rtl="0">
              <a:spcBef>
                <a:spcPts val="0"/>
              </a:spcBef>
              <a:spcAft>
                <a:spcPts val="0"/>
              </a:spcAft>
              <a:buNone/>
            </a:pPr>
            <a:endParaRPr sz="1900">
              <a:solidFill>
                <a:srgbClr val="990000"/>
              </a:solidFill>
            </a:endParaRPr>
          </a:p>
        </p:txBody>
      </p:sp>
      <p:sp>
        <p:nvSpPr>
          <p:cNvPr id="337" name="Google Shape;337;p34"/>
          <p:cNvSpPr txBox="1"/>
          <p:nvPr/>
        </p:nvSpPr>
        <p:spPr>
          <a:xfrm>
            <a:off x="503250" y="1225463"/>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How are you?</a:t>
            </a:r>
            <a:endParaRPr sz="1800">
              <a:solidFill>
                <a:srgbClr val="595959"/>
              </a:solidFill>
            </a:endParaRPr>
          </a:p>
        </p:txBody>
      </p:sp>
      <p:sp>
        <p:nvSpPr>
          <p:cNvPr id="338" name="Google Shape;338;p34"/>
          <p:cNvSpPr txBox="1"/>
          <p:nvPr/>
        </p:nvSpPr>
        <p:spPr>
          <a:xfrm>
            <a:off x="2192350" y="1272200"/>
            <a:ext cx="18132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rPr>
              <a:t>Wie geht’s?</a:t>
            </a:r>
            <a:endParaRPr sz="1800" b="1">
              <a:solidFill>
                <a:srgbClr val="990000"/>
              </a:solidFill>
            </a:endParaRPr>
          </a:p>
        </p:txBody>
      </p:sp>
      <p:sp>
        <p:nvSpPr>
          <p:cNvPr id="339" name="Google Shape;339;p34"/>
          <p:cNvSpPr txBox="1"/>
          <p:nvPr/>
        </p:nvSpPr>
        <p:spPr>
          <a:xfrm>
            <a:off x="4994400" y="1174250"/>
            <a:ext cx="15204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    Yes or No?  </a:t>
            </a:r>
            <a:endParaRPr sz="1800">
              <a:solidFill>
                <a:srgbClr val="595959"/>
              </a:solidFill>
            </a:endParaRPr>
          </a:p>
        </p:txBody>
      </p:sp>
      <p:sp>
        <p:nvSpPr>
          <p:cNvPr id="340" name="Google Shape;340;p34"/>
          <p:cNvSpPr txBox="1"/>
          <p:nvPr/>
        </p:nvSpPr>
        <p:spPr>
          <a:xfrm>
            <a:off x="6596675" y="1154000"/>
            <a:ext cx="1874100" cy="56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85200C"/>
                </a:solidFill>
              </a:rPr>
              <a:t>ja oder nein?</a:t>
            </a:r>
            <a:r>
              <a:rPr lang="en" sz="1800" b="1">
                <a:solidFill>
                  <a:srgbClr val="595959"/>
                </a:solidFill>
              </a:rPr>
              <a:t> </a:t>
            </a:r>
            <a:endParaRPr sz="1800" b="1">
              <a:solidFill>
                <a:srgbClr val="595959"/>
              </a:solidFill>
            </a:endParaRPr>
          </a:p>
        </p:txBody>
      </p:sp>
      <p:sp>
        <p:nvSpPr>
          <p:cNvPr id="341" name="Google Shape;341;p34"/>
          <p:cNvSpPr txBox="1"/>
          <p:nvPr/>
        </p:nvSpPr>
        <p:spPr>
          <a:xfrm>
            <a:off x="288975" y="3018938"/>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Thank you!</a:t>
            </a:r>
            <a:endParaRPr sz="1800">
              <a:solidFill>
                <a:srgbClr val="595959"/>
              </a:solidFill>
            </a:endParaRPr>
          </a:p>
        </p:txBody>
      </p:sp>
      <p:sp>
        <p:nvSpPr>
          <p:cNvPr id="342" name="Google Shape;342;p34"/>
          <p:cNvSpPr txBox="1"/>
          <p:nvPr/>
        </p:nvSpPr>
        <p:spPr>
          <a:xfrm>
            <a:off x="1729350" y="2974313"/>
            <a:ext cx="13800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rPr>
              <a:t>Danke!</a:t>
            </a:r>
            <a:endParaRPr sz="1800" b="1">
              <a:solidFill>
                <a:srgbClr val="990000"/>
              </a:solidFill>
            </a:endParaRPr>
          </a:p>
        </p:txBody>
      </p:sp>
      <p:sp>
        <p:nvSpPr>
          <p:cNvPr id="343" name="Google Shape;343;p34"/>
          <p:cNvSpPr txBox="1"/>
          <p:nvPr/>
        </p:nvSpPr>
        <p:spPr>
          <a:xfrm>
            <a:off x="2231775" y="3488450"/>
            <a:ext cx="9324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85200C"/>
                </a:solidFill>
              </a:rPr>
              <a:t>Bitte!</a:t>
            </a:r>
            <a:endParaRPr sz="1800" b="1">
              <a:solidFill>
                <a:srgbClr val="85200C"/>
              </a:solidFill>
            </a:endParaRPr>
          </a:p>
        </p:txBody>
      </p:sp>
      <p:sp>
        <p:nvSpPr>
          <p:cNvPr id="344" name="Google Shape;344;p34"/>
          <p:cNvSpPr txBox="1"/>
          <p:nvPr/>
        </p:nvSpPr>
        <p:spPr>
          <a:xfrm>
            <a:off x="345750" y="3546350"/>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You’re welcome!</a:t>
            </a:r>
            <a:endParaRPr sz="1800">
              <a:solidFill>
                <a:srgbClr val="595959"/>
              </a:solidFill>
            </a:endParaRPr>
          </a:p>
        </p:txBody>
      </p:sp>
      <p:sp>
        <p:nvSpPr>
          <p:cNvPr id="345" name="Google Shape;345;p34"/>
          <p:cNvSpPr txBox="1"/>
          <p:nvPr/>
        </p:nvSpPr>
        <p:spPr>
          <a:xfrm>
            <a:off x="345750" y="4137838"/>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Doesn’t matter.</a:t>
            </a:r>
            <a:endParaRPr sz="1800">
              <a:solidFill>
                <a:srgbClr val="595959"/>
              </a:solidFill>
            </a:endParaRPr>
          </a:p>
        </p:txBody>
      </p:sp>
      <p:sp>
        <p:nvSpPr>
          <p:cNvPr id="346" name="Google Shape;346;p34"/>
          <p:cNvSpPr txBox="1"/>
          <p:nvPr/>
        </p:nvSpPr>
        <p:spPr>
          <a:xfrm>
            <a:off x="2021350" y="4118375"/>
            <a:ext cx="2325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990000"/>
                </a:solidFill>
              </a:rPr>
              <a:t>Macht nichts.</a:t>
            </a:r>
            <a:endParaRPr b="1">
              <a:solidFill>
                <a:srgbClr val="990000"/>
              </a:solidFill>
            </a:endParaRPr>
          </a:p>
        </p:txBody>
      </p:sp>
      <p:sp>
        <p:nvSpPr>
          <p:cNvPr id="347" name="Google Shape;347;p34"/>
          <p:cNvSpPr txBox="1"/>
          <p:nvPr/>
        </p:nvSpPr>
        <p:spPr>
          <a:xfrm>
            <a:off x="4683600" y="486800"/>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I don’t know.</a:t>
            </a:r>
            <a:endParaRPr sz="1800">
              <a:solidFill>
                <a:srgbClr val="595959"/>
              </a:solidFill>
            </a:endParaRPr>
          </a:p>
        </p:txBody>
      </p:sp>
      <p:sp>
        <p:nvSpPr>
          <p:cNvPr id="348" name="Google Shape;348;p34"/>
          <p:cNvSpPr txBox="1"/>
          <p:nvPr/>
        </p:nvSpPr>
        <p:spPr>
          <a:xfrm>
            <a:off x="6268000" y="458750"/>
            <a:ext cx="1942800" cy="507900"/>
          </a:xfrm>
          <a:prstGeom prst="rect">
            <a:avLst/>
          </a:prstGeom>
          <a:noFill/>
          <a:ln>
            <a:noFill/>
          </a:ln>
        </p:spPr>
        <p:txBody>
          <a:bodyPr spcFirstLastPara="1" wrap="square" lIns="91425" tIns="91425" rIns="91425" bIns="91425" anchor="t" anchorCtr="0">
            <a:spAutoFit/>
          </a:bodyPr>
          <a:lstStyle/>
          <a:p>
            <a:pPr marL="0" marR="38100" lvl="0" indent="0" algn="l" rtl="0">
              <a:lnSpc>
                <a:spcPct val="128571"/>
              </a:lnSpc>
              <a:spcBef>
                <a:spcPts val="0"/>
              </a:spcBef>
              <a:spcAft>
                <a:spcPts val="0"/>
              </a:spcAft>
              <a:buNone/>
            </a:pPr>
            <a:r>
              <a:rPr lang="en" sz="1800" b="1">
                <a:solidFill>
                  <a:srgbClr val="990000"/>
                </a:solidFill>
              </a:rPr>
              <a:t>Ich weiß nicht</a:t>
            </a:r>
            <a:r>
              <a:rPr lang="en" sz="2100" b="1">
                <a:solidFill>
                  <a:srgbClr val="990000"/>
                </a:solidFill>
              </a:rPr>
              <a:t>.</a:t>
            </a:r>
            <a:endParaRPr b="1">
              <a:solidFill>
                <a:srgbClr val="990000"/>
              </a:solidFill>
            </a:endParaRPr>
          </a:p>
        </p:txBody>
      </p:sp>
      <p:sp>
        <p:nvSpPr>
          <p:cNvPr id="349" name="Google Shape;349;p34"/>
          <p:cNvSpPr txBox="1"/>
          <p:nvPr/>
        </p:nvSpPr>
        <p:spPr>
          <a:xfrm>
            <a:off x="4572000" y="1752863"/>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Left and Right</a:t>
            </a:r>
            <a:endParaRPr sz="1800">
              <a:solidFill>
                <a:srgbClr val="595959"/>
              </a:solidFill>
            </a:endParaRPr>
          </a:p>
        </p:txBody>
      </p:sp>
      <p:sp>
        <p:nvSpPr>
          <p:cNvPr id="350" name="Google Shape;350;p34"/>
          <p:cNvSpPr txBox="1"/>
          <p:nvPr/>
        </p:nvSpPr>
        <p:spPr>
          <a:xfrm>
            <a:off x="6524200" y="1799600"/>
            <a:ext cx="22152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990000"/>
                </a:solidFill>
                <a:highlight>
                  <a:srgbClr val="F6F7FF"/>
                </a:highlight>
              </a:rPr>
              <a:t>l</a:t>
            </a:r>
            <a:r>
              <a:rPr lang="en" sz="1700" b="1">
                <a:solidFill>
                  <a:srgbClr val="990000"/>
                </a:solidFill>
              </a:rPr>
              <a:t>inks und rechts</a:t>
            </a:r>
            <a:endParaRPr sz="1900" b="1">
              <a:solidFill>
                <a:srgbClr val="990000"/>
              </a:solidFill>
            </a:endParaRPr>
          </a:p>
        </p:txBody>
      </p:sp>
      <p:sp>
        <p:nvSpPr>
          <p:cNvPr id="351" name="Google Shape;351;p34"/>
          <p:cNvSpPr txBox="1"/>
          <p:nvPr/>
        </p:nvSpPr>
        <p:spPr>
          <a:xfrm>
            <a:off x="5006450" y="3018938"/>
            <a:ext cx="28149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Do you speak English?</a:t>
            </a:r>
            <a:endParaRPr sz="1800">
              <a:solidFill>
                <a:srgbClr val="595959"/>
              </a:solidFill>
            </a:endParaRPr>
          </a:p>
        </p:txBody>
      </p:sp>
      <p:sp>
        <p:nvSpPr>
          <p:cNvPr id="352" name="Google Shape;352;p34"/>
          <p:cNvSpPr txBox="1"/>
          <p:nvPr/>
        </p:nvSpPr>
        <p:spPr>
          <a:xfrm>
            <a:off x="5739400" y="3462363"/>
            <a:ext cx="30000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990000"/>
                </a:solidFill>
              </a:rPr>
              <a:t>Sprechen Sie Englisch?</a:t>
            </a:r>
            <a:endParaRPr sz="1900" b="1">
              <a:solidFill>
                <a:srgbClr val="990000"/>
              </a:solidFill>
            </a:endParaRPr>
          </a:p>
        </p:txBody>
      </p:sp>
      <p:sp>
        <p:nvSpPr>
          <p:cNvPr id="353" name="Google Shape;353;p34"/>
          <p:cNvSpPr txBox="1"/>
          <p:nvPr/>
        </p:nvSpPr>
        <p:spPr>
          <a:xfrm>
            <a:off x="4768775" y="4047550"/>
            <a:ext cx="3000000" cy="708000"/>
          </a:xfrm>
          <a:prstGeom prst="rect">
            <a:avLst/>
          </a:prstGeom>
          <a:noFill/>
          <a:ln>
            <a:noFill/>
          </a:ln>
        </p:spPr>
        <p:txBody>
          <a:bodyPr spcFirstLastPara="1" wrap="square" lIns="91425" tIns="91425" rIns="91425" bIns="91425" anchor="t" anchorCtr="0">
            <a:spAutoFit/>
          </a:bodyPr>
          <a:lstStyle/>
          <a:p>
            <a:pPr marL="0" marR="38100" lvl="0" indent="0" algn="l" rtl="0">
              <a:lnSpc>
                <a:spcPct val="128571"/>
              </a:lnSpc>
              <a:spcBef>
                <a:spcPts val="0"/>
              </a:spcBef>
              <a:spcAft>
                <a:spcPts val="0"/>
              </a:spcAft>
              <a:buNone/>
            </a:pPr>
            <a:r>
              <a:rPr lang="en" sz="3400">
                <a:solidFill>
                  <a:srgbClr val="4285F4"/>
                </a:solidFill>
              </a:rPr>
              <a:t>*</a:t>
            </a:r>
            <a:endParaRPr sz="3400">
              <a:solidFill>
                <a:srgbClr val="4285F4"/>
              </a:solidFill>
            </a:endParaRPr>
          </a:p>
        </p:txBody>
      </p:sp>
      <p:sp>
        <p:nvSpPr>
          <p:cNvPr id="354" name="Google Shape;354;p34"/>
          <p:cNvSpPr txBox="1"/>
          <p:nvPr/>
        </p:nvSpPr>
        <p:spPr>
          <a:xfrm>
            <a:off x="5112625" y="4126025"/>
            <a:ext cx="35535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1155CC"/>
                </a:solidFill>
              </a:rPr>
              <a:t>Mein Deutsch ist nicht so gut.</a:t>
            </a:r>
            <a:endParaRPr sz="1700" b="1">
              <a:solidFill>
                <a:srgbClr val="1155CC"/>
              </a:solidFill>
            </a:endParaRPr>
          </a:p>
        </p:txBody>
      </p:sp>
      <p:sp>
        <p:nvSpPr>
          <p:cNvPr id="355" name="Google Shape;355;p34"/>
          <p:cNvSpPr txBox="1"/>
          <p:nvPr/>
        </p:nvSpPr>
        <p:spPr>
          <a:xfrm>
            <a:off x="415575" y="1776378"/>
            <a:ext cx="1689600" cy="62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It is going well for me.</a:t>
            </a:r>
            <a:endParaRPr sz="1800">
              <a:solidFill>
                <a:srgbClr val="595959"/>
              </a:solidFill>
            </a:endParaRPr>
          </a:p>
        </p:txBody>
      </p:sp>
      <p:sp>
        <p:nvSpPr>
          <p:cNvPr id="356" name="Google Shape;356;p34"/>
          <p:cNvSpPr txBox="1"/>
          <p:nvPr/>
        </p:nvSpPr>
        <p:spPr>
          <a:xfrm>
            <a:off x="2192350" y="1846650"/>
            <a:ext cx="1983300" cy="507900"/>
          </a:xfrm>
          <a:prstGeom prst="rect">
            <a:avLst/>
          </a:prstGeom>
          <a:noFill/>
          <a:ln>
            <a:noFill/>
          </a:ln>
        </p:spPr>
        <p:txBody>
          <a:bodyPr spcFirstLastPara="1" wrap="square" lIns="91425" tIns="91425" rIns="91425" bIns="91425" anchor="t" anchorCtr="0">
            <a:spAutoFit/>
          </a:bodyPr>
          <a:lstStyle/>
          <a:p>
            <a:pPr marL="0" marR="38100" lvl="0" indent="0" algn="l" rtl="0">
              <a:lnSpc>
                <a:spcPct val="128571"/>
              </a:lnSpc>
              <a:spcBef>
                <a:spcPts val="0"/>
              </a:spcBef>
              <a:spcAft>
                <a:spcPts val="0"/>
              </a:spcAft>
              <a:buNone/>
            </a:pPr>
            <a:r>
              <a:rPr lang="en" sz="1800" b="1">
                <a:solidFill>
                  <a:srgbClr val="990000"/>
                </a:solidFill>
              </a:rPr>
              <a:t>Es geht mir gut</a:t>
            </a:r>
            <a:r>
              <a:rPr lang="en" sz="2100" b="1">
                <a:solidFill>
                  <a:srgbClr val="990000"/>
                </a:solidFill>
              </a:rPr>
              <a:t>.</a:t>
            </a:r>
            <a:endParaRPr b="1">
              <a:solidFill>
                <a:srgbClr val="990000"/>
              </a:solidFill>
            </a:endParaRPr>
          </a:p>
        </p:txBody>
      </p:sp>
      <p:sp>
        <p:nvSpPr>
          <p:cNvPr id="357" name="Google Shape;357;p34"/>
          <p:cNvSpPr txBox="1"/>
          <p:nvPr/>
        </p:nvSpPr>
        <p:spPr>
          <a:xfrm>
            <a:off x="415575" y="2491550"/>
            <a:ext cx="19428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Good night!</a:t>
            </a:r>
            <a:endParaRPr sz="1800">
              <a:solidFill>
                <a:srgbClr val="595959"/>
              </a:solidFill>
            </a:endParaRPr>
          </a:p>
        </p:txBody>
      </p:sp>
      <p:sp>
        <p:nvSpPr>
          <p:cNvPr id="358" name="Google Shape;358;p34"/>
          <p:cNvSpPr txBox="1"/>
          <p:nvPr/>
        </p:nvSpPr>
        <p:spPr>
          <a:xfrm>
            <a:off x="1909500" y="2491538"/>
            <a:ext cx="18132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990000"/>
                </a:solidFill>
              </a:rPr>
              <a:t>Gute Nacht!</a:t>
            </a:r>
            <a:endParaRPr sz="1800" b="1">
              <a:solidFill>
                <a:srgbClr val="990000"/>
              </a:solidFill>
            </a:endParaRPr>
          </a:p>
        </p:txBody>
      </p:sp>
      <p:sp>
        <p:nvSpPr>
          <p:cNvPr id="359" name="Google Shape;359;p34"/>
          <p:cNvSpPr txBox="1"/>
          <p:nvPr/>
        </p:nvSpPr>
        <p:spPr>
          <a:xfrm>
            <a:off x="5058000" y="2453325"/>
            <a:ext cx="1568400" cy="5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595959"/>
                </a:solidFill>
              </a:rPr>
              <a:t>Welcome!</a:t>
            </a:r>
            <a:endParaRPr sz="1800">
              <a:solidFill>
                <a:srgbClr val="595959"/>
              </a:solidFill>
            </a:endParaRPr>
          </a:p>
        </p:txBody>
      </p:sp>
      <p:sp>
        <p:nvSpPr>
          <p:cNvPr id="360" name="Google Shape;360;p34"/>
          <p:cNvSpPr txBox="1"/>
          <p:nvPr/>
        </p:nvSpPr>
        <p:spPr>
          <a:xfrm>
            <a:off x="6430000" y="2453325"/>
            <a:ext cx="19428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990000"/>
                </a:solidFill>
              </a:rPr>
              <a:t>Willkommen!</a:t>
            </a:r>
            <a:endParaRPr sz="1900" b="1">
              <a:solidFill>
                <a:srgbClr val="99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4"/>
                                        </p:tgtEl>
                                        <p:attrNameLst>
                                          <p:attrName>style.visibility</p:attrName>
                                        </p:attrNameLst>
                                      </p:cBhvr>
                                      <p:to>
                                        <p:strVal val="visible"/>
                                      </p:to>
                                    </p:set>
                                    <p:animEffect transition="in" filter="fade">
                                      <p:cBhvr>
                                        <p:cTn id="7" dur="1000"/>
                                        <p:tgtEl>
                                          <p:spTgt spid="3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6"/>
                                        </p:tgtEl>
                                        <p:attrNameLst>
                                          <p:attrName>style.visibility</p:attrName>
                                        </p:attrNameLst>
                                      </p:cBhvr>
                                      <p:to>
                                        <p:strVal val="visible"/>
                                      </p:to>
                                    </p:set>
                                    <p:animEffect transition="in" filter="fade">
                                      <p:cBhvr>
                                        <p:cTn id="12" dur="1000"/>
                                        <p:tgtEl>
                                          <p:spTgt spid="3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8"/>
                                        </p:tgtEl>
                                        <p:attrNameLst>
                                          <p:attrName>style.visibility</p:attrName>
                                        </p:attrNameLst>
                                      </p:cBhvr>
                                      <p:to>
                                        <p:strVal val="visible"/>
                                      </p:to>
                                    </p:set>
                                    <p:animEffect transition="in" filter="fade">
                                      <p:cBhvr>
                                        <p:cTn id="17" dur="1000"/>
                                        <p:tgtEl>
                                          <p:spTgt spid="3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6"/>
                                        </p:tgtEl>
                                        <p:attrNameLst>
                                          <p:attrName>style.visibility</p:attrName>
                                        </p:attrNameLst>
                                      </p:cBhvr>
                                      <p:to>
                                        <p:strVal val="visible"/>
                                      </p:to>
                                    </p:set>
                                    <p:animEffect transition="in" filter="fade">
                                      <p:cBhvr>
                                        <p:cTn id="22" dur="1000"/>
                                        <p:tgtEl>
                                          <p:spTgt spid="3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8"/>
                                        </p:tgtEl>
                                        <p:attrNameLst>
                                          <p:attrName>style.visibility</p:attrName>
                                        </p:attrNameLst>
                                      </p:cBhvr>
                                      <p:to>
                                        <p:strVal val="visible"/>
                                      </p:to>
                                    </p:set>
                                    <p:animEffect transition="in" filter="fade">
                                      <p:cBhvr>
                                        <p:cTn id="27" dur="1000"/>
                                        <p:tgtEl>
                                          <p:spTgt spid="35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2"/>
                                        </p:tgtEl>
                                        <p:attrNameLst>
                                          <p:attrName>style.visibility</p:attrName>
                                        </p:attrNameLst>
                                      </p:cBhvr>
                                      <p:to>
                                        <p:strVal val="visible"/>
                                      </p:to>
                                    </p:set>
                                    <p:animEffect transition="in" filter="fade">
                                      <p:cBhvr>
                                        <p:cTn id="32" dur="1000"/>
                                        <p:tgtEl>
                                          <p:spTgt spid="34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3"/>
                                        </p:tgtEl>
                                        <p:attrNameLst>
                                          <p:attrName>style.visibility</p:attrName>
                                        </p:attrNameLst>
                                      </p:cBhvr>
                                      <p:to>
                                        <p:strVal val="visible"/>
                                      </p:to>
                                    </p:set>
                                    <p:animEffect transition="in" filter="fade">
                                      <p:cBhvr>
                                        <p:cTn id="37" dur="1000"/>
                                        <p:tgtEl>
                                          <p:spTgt spid="34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6"/>
                                        </p:tgtEl>
                                        <p:attrNameLst>
                                          <p:attrName>style.visibility</p:attrName>
                                        </p:attrNameLst>
                                      </p:cBhvr>
                                      <p:to>
                                        <p:strVal val="visible"/>
                                      </p:to>
                                    </p:set>
                                    <p:animEffect transition="in" filter="fade">
                                      <p:cBhvr>
                                        <p:cTn id="42" dur="1000"/>
                                        <p:tgtEl>
                                          <p:spTgt spid="34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8"/>
                                        </p:tgtEl>
                                        <p:attrNameLst>
                                          <p:attrName>style.visibility</p:attrName>
                                        </p:attrNameLst>
                                      </p:cBhvr>
                                      <p:to>
                                        <p:strVal val="visible"/>
                                      </p:to>
                                    </p:set>
                                    <p:animEffect transition="in" filter="fade">
                                      <p:cBhvr>
                                        <p:cTn id="47" dur="1000"/>
                                        <p:tgtEl>
                                          <p:spTgt spid="34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40"/>
                                        </p:tgtEl>
                                        <p:attrNameLst>
                                          <p:attrName>style.visibility</p:attrName>
                                        </p:attrNameLst>
                                      </p:cBhvr>
                                      <p:to>
                                        <p:strVal val="visible"/>
                                      </p:to>
                                    </p:set>
                                    <p:animEffect transition="in" filter="fade">
                                      <p:cBhvr>
                                        <p:cTn id="52" dur="1000"/>
                                        <p:tgtEl>
                                          <p:spTgt spid="34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50"/>
                                        </p:tgtEl>
                                        <p:attrNameLst>
                                          <p:attrName>style.visibility</p:attrName>
                                        </p:attrNameLst>
                                      </p:cBhvr>
                                      <p:to>
                                        <p:strVal val="visible"/>
                                      </p:to>
                                    </p:set>
                                    <p:animEffect transition="in" filter="fade">
                                      <p:cBhvr>
                                        <p:cTn id="57" dur="1000"/>
                                        <p:tgtEl>
                                          <p:spTgt spid="35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60"/>
                                        </p:tgtEl>
                                        <p:attrNameLst>
                                          <p:attrName>style.visibility</p:attrName>
                                        </p:attrNameLst>
                                      </p:cBhvr>
                                      <p:to>
                                        <p:strVal val="visible"/>
                                      </p:to>
                                    </p:set>
                                    <p:animEffect transition="in" filter="fade">
                                      <p:cBhvr>
                                        <p:cTn id="62" dur="1000"/>
                                        <p:tgtEl>
                                          <p:spTgt spid="36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52"/>
                                        </p:tgtEl>
                                        <p:attrNameLst>
                                          <p:attrName>style.visibility</p:attrName>
                                        </p:attrNameLst>
                                      </p:cBhvr>
                                      <p:to>
                                        <p:strVal val="visible"/>
                                      </p:to>
                                    </p:set>
                                    <p:animEffect transition="in" filter="fade">
                                      <p:cBhvr>
                                        <p:cTn id="67" dur="1000"/>
                                        <p:tgtEl>
                                          <p:spTgt spid="35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54"/>
                                        </p:tgtEl>
                                        <p:attrNameLst>
                                          <p:attrName>style.visibility</p:attrName>
                                        </p:attrNameLst>
                                      </p:cBhvr>
                                      <p:to>
                                        <p:strVal val="visible"/>
                                      </p:to>
                                    </p:set>
                                    <p:animEffect transition="in" filter="fade">
                                      <p:cBhvr>
                                        <p:cTn id="72" dur="10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5"/>
          <p:cNvSpPr txBox="1"/>
          <p:nvPr/>
        </p:nvSpPr>
        <p:spPr>
          <a:xfrm>
            <a:off x="1211300" y="1774400"/>
            <a:ext cx="3281700" cy="46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2"/>
                </a:solidFill>
                <a:latin typeface="Lexend"/>
                <a:ea typeface="Lexend"/>
                <a:cs typeface="Lexend"/>
                <a:sym typeface="Lexend"/>
              </a:rPr>
              <a:t>Abba liebe Vater, Amen.</a:t>
            </a:r>
            <a:endParaRPr sz="2000">
              <a:solidFill>
                <a:schemeClr val="dk2"/>
              </a:solidFill>
              <a:latin typeface="Lexend"/>
              <a:ea typeface="Lexend"/>
              <a:cs typeface="Lexend"/>
              <a:sym typeface="Lexend"/>
            </a:endParaRPr>
          </a:p>
          <a:p>
            <a:pPr marL="0" lvl="0" indent="0" algn="l" rtl="0">
              <a:spcBef>
                <a:spcPts val="0"/>
              </a:spcBef>
              <a:spcAft>
                <a:spcPts val="0"/>
              </a:spcAft>
              <a:buNone/>
            </a:pPr>
            <a:endParaRPr sz="2500">
              <a:solidFill>
                <a:schemeClr val="dk2"/>
              </a:solidFill>
              <a:latin typeface="Lexend"/>
              <a:ea typeface="Lexend"/>
              <a:cs typeface="Lexend"/>
              <a:sym typeface="Lexend"/>
            </a:endParaRPr>
          </a:p>
        </p:txBody>
      </p:sp>
      <p:sp>
        <p:nvSpPr>
          <p:cNvPr id="366" name="Google Shape;366;p35"/>
          <p:cNvSpPr txBox="1"/>
          <p:nvPr/>
        </p:nvSpPr>
        <p:spPr>
          <a:xfrm>
            <a:off x="4335125" y="3373463"/>
            <a:ext cx="3459000" cy="115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2"/>
                </a:solidFill>
                <a:highlight>
                  <a:schemeClr val="lt1"/>
                </a:highlight>
                <a:latin typeface="Lexend"/>
                <a:ea typeface="Lexend"/>
                <a:cs typeface="Lexend"/>
                <a:sym typeface="Lexend"/>
              </a:rPr>
              <a:t>A  B  C  </a:t>
            </a:r>
            <a:r>
              <a:rPr lang="en" sz="2000">
                <a:solidFill>
                  <a:srgbClr val="FF0000"/>
                </a:solidFill>
                <a:highlight>
                  <a:schemeClr val="lt1"/>
                </a:highlight>
                <a:latin typeface="Lexend"/>
                <a:ea typeface="Lexend"/>
                <a:cs typeface="Lexend"/>
                <a:sym typeface="Lexend"/>
              </a:rPr>
              <a:t>Katz</a:t>
            </a:r>
            <a:r>
              <a:rPr lang="en" sz="2000">
                <a:solidFill>
                  <a:schemeClr val="dk2"/>
                </a:solidFill>
                <a:highlight>
                  <a:schemeClr val="lt1"/>
                </a:highlight>
                <a:latin typeface="Lexend"/>
                <a:ea typeface="Lexend"/>
                <a:cs typeface="Lexend"/>
                <a:sym typeface="Lexend"/>
              </a:rPr>
              <a:t> im Schnee, </a:t>
            </a:r>
            <a:endParaRPr sz="2000">
              <a:solidFill>
                <a:srgbClr val="FF0000"/>
              </a:solidFill>
              <a:highlight>
                <a:schemeClr val="lt1"/>
              </a:highlight>
              <a:latin typeface="Lexend"/>
              <a:ea typeface="Lexend"/>
              <a:cs typeface="Lexend"/>
              <a:sym typeface="Lexend"/>
            </a:endParaRPr>
          </a:p>
          <a:p>
            <a:pPr marL="0" lvl="0" indent="0" algn="l" rtl="0">
              <a:spcBef>
                <a:spcPts val="0"/>
              </a:spcBef>
              <a:spcAft>
                <a:spcPts val="0"/>
              </a:spcAft>
              <a:buNone/>
            </a:pPr>
            <a:r>
              <a:rPr lang="en" sz="2000">
                <a:solidFill>
                  <a:schemeClr val="dk2"/>
                </a:solidFill>
                <a:highlight>
                  <a:schemeClr val="lt1"/>
                </a:highlight>
                <a:latin typeface="Lexend"/>
                <a:ea typeface="Lexend"/>
                <a:cs typeface="Lexend"/>
                <a:sym typeface="Lexend"/>
              </a:rPr>
              <a:t>Hund hinterher</a:t>
            </a:r>
            <a:endParaRPr sz="2000">
              <a:solidFill>
                <a:schemeClr val="dk2"/>
              </a:solidFill>
              <a:highlight>
                <a:schemeClr val="lt1"/>
              </a:highlight>
              <a:latin typeface="Lexend"/>
              <a:ea typeface="Lexend"/>
              <a:cs typeface="Lexend"/>
              <a:sym typeface="Lexend"/>
            </a:endParaRPr>
          </a:p>
          <a:p>
            <a:pPr marL="0" lvl="0" indent="0" algn="l" rtl="0">
              <a:spcBef>
                <a:spcPts val="0"/>
              </a:spcBef>
              <a:spcAft>
                <a:spcPts val="0"/>
              </a:spcAft>
              <a:buNone/>
            </a:pPr>
            <a:r>
              <a:rPr lang="en" sz="2000">
                <a:solidFill>
                  <a:schemeClr val="dk2"/>
                </a:solidFill>
                <a:highlight>
                  <a:schemeClr val="lt1"/>
                </a:highlight>
                <a:latin typeface="Lexend"/>
                <a:ea typeface="Lexend"/>
                <a:cs typeface="Lexend"/>
                <a:sym typeface="Lexend"/>
              </a:rPr>
              <a:t>mit der </a:t>
            </a:r>
            <a:r>
              <a:rPr lang="en" sz="2000">
                <a:solidFill>
                  <a:srgbClr val="FF0000"/>
                </a:solidFill>
                <a:highlight>
                  <a:schemeClr val="lt1"/>
                </a:highlight>
                <a:latin typeface="Lexend"/>
                <a:ea typeface="Lexend"/>
                <a:cs typeface="Lexend"/>
                <a:sym typeface="Lexend"/>
              </a:rPr>
              <a:t>Arsch</a:t>
            </a:r>
            <a:r>
              <a:rPr lang="en" sz="2000">
                <a:solidFill>
                  <a:schemeClr val="dk2"/>
                </a:solidFill>
                <a:highlight>
                  <a:schemeClr val="lt1"/>
                </a:highlight>
                <a:latin typeface="Lexend"/>
                <a:ea typeface="Lexend"/>
                <a:cs typeface="Lexend"/>
                <a:sym typeface="Lexend"/>
              </a:rPr>
              <a:t> voller Flöh!</a:t>
            </a:r>
            <a:endParaRPr sz="2000">
              <a:solidFill>
                <a:schemeClr val="dk2"/>
              </a:solidFill>
              <a:highlight>
                <a:schemeClr val="lt1"/>
              </a:highlight>
              <a:latin typeface="Lexend"/>
              <a:ea typeface="Lexend"/>
              <a:cs typeface="Lexend"/>
              <a:sym typeface="Lexend"/>
            </a:endParaRPr>
          </a:p>
          <a:p>
            <a:pPr marL="0" lvl="0" indent="0" algn="l" rtl="0">
              <a:spcBef>
                <a:spcPts val="0"/>
              </a:spcBef>
              <a:spcAft>
                <a:spcPts val="0"/>
              </a:spcAft>
              <a:buNone/>
            </a:pPr>
            <a:endParaRPr sz="2000">
              <a:solidFill>
                <a:schemeClr val="dk2"/>
              </a:solidFill>
              <a:highlight>
                <a:schemeClr val="lt1"/>
              </a:highlight>
              <a:latin typeface="Lexend"/>
              <a:ea typeface="Lexend"/>
              <a:cs typeface="Lexend"/>
              <a:sym typeface="Lexend"/>
            </a:endParaRPr>
          </a:p>
          <a:p>
            <a:pPr marL="0" lvl="0" indent="0" algn="l" rtl="0">
              <a:spcBef>
                <a:spcPts val="0"/>
              </a:spcBef>
              <a:spcAft>
                <a:spcPts val="0"/>
              </a:spcAft>
              <a:buNone/>
            </a:pPr>
            <a:endParaRPr sz="2500">
              <a:solidFill>
                <a:schemeClr val="dk2"/>
              </a:solidFill>
              <a:highlight>
                <a:schemeClr val="lt1"/>
              </a:highlight>
              <a:latin typeface="Lexend"/>
              <a:ea typeface="Lexend"/>
              <a:cs typeface="Lexend"/>
              <a:sym typeface="Lexend"/>
            </a:endParaRPr>
          </a:p>
        </p:txBody>
      </p:sp>
      <p:pic>
        <p:nvPicPr>
          <p:cNvPr id="367" name="Google Shape;367;p35"/>
          <p:cNvPicPr preferRelativeResize="0"/>
          <p:nvPr/>
        </p:nvPicPr>
        <p:blipFill>
          <a:blip r:embed="rId3">
            <a:alphaModFix/>
          </a:blip>
          <a:stretch>
            <a:fillRect/>
          </a:stretch>
        </p:blipFill>
        <p:spPr>
          <a:xfrm>
            <a:off x="320125" y="1536587"/>
            <a:ext cx="819876" cy="819876"/>
          </a:xfrm>
          <a:prstGeom prst="rect">
            <a:avLst/>
          </a:prstGeom>
          <a:noFill/>
          <a:ln>
            <a:noFill/>
          </a:ln>
        </p:spPr>
      </p:pic>
      <p:pic>
        <p:nvPicPr>
          <p:cNvPr id="368" name="Google Shape;368;p35"/>
          <p:cNvPicPr preferRelativeResize="0"/>
          <p:nvPr/>
        </p:nvPicPr>
        <p:blipFill>
          <a:blip r:embed="rId4">
            <a:alphaModFix/>
          </a:blip>
          <a:stretch>
            <a:fillRect/>
          </a:stretch>
        </p:blipFill>
        <p:spPr>
          <a:xfrm>
            <a:off x="1863900" y="3318660"/>
            <a:ext cx="1775650" cy="1169003"/>
          </a:xfrm>
          <a:prstGeom prst="rect">
            <a:avLst/>
          </a:prstGeom>
          <a:noFill/>
          <a:ln>
            <a:noFill/>
          </a:ln>
        </p:spPr>
      </p:pic>
      <p:pic>
        <p:nvPicPr>
          <p:cNvPr id="369" name="Google Shape;369;p35"/>
          <p:cNvPicPr preferRelativeResize="0"/>
          <p:nvPr/>
        </p:nvPicPr>
        <p:blipFill rotWithShape="1">
          <a:blip r:embed="rId5">
            <a:alphaModFix/>
          </a:blip>
          <a:srcRect l="10036" t="5896" r="6887" b="12096"/>
          <a:stretch/>
        </p:blipFill>
        <p:spPr>
          <a:xfrm>
            <a:off x="354225" y="3241963"/>
            <a:ext cx="1339775" cy="1322375"/>
          </a:xfrm>
          <a:prstGeom prst="rect">
            <a:avLst/>
          </a:prstGeom>
          <a:noFill/>
          <a:ln>
            <a:noFill/>
          </a:ln>
        </p:spPr>
      </p:pic>
      <p:sp>
        <p:nvSpPr>
          <p:cNvPr id="370" name="Google Shape;370;p35"/>
          <p:cNvSpPr txBox="1"/>
          <p:nvPr/>
        </p:nvSpPr>
        <p:spPr>
          <a:xfrm>
            <a:off x="4335125" y="3373475"/>
            <a:ext cx="4223700" cy="115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2"/>
                </a:solidFill>
                <a:highlight>
                  <a:schemeClr val="lt1"/>
                </a:highlight>
                <a:latin typeface="Lexend"/>
                <a:ea typeface="Lexend"/>
                <a:cs typeface="Lexend"/>
                <a:sym typeface="Lexend"/>
              </a:rPr>
              <a:t>A  B  C  </a:t>
            </a:r>
            <a:r>
              <a:rPr lang="en" sz="2000">
                <a:solidFill>
                  <a:srgbClr val="FF0000"/>
                </a:solidFill>
                <a:highlight>
                  <a:schemeClr val="lt1"/>
                </a:highlight>
                <a:latin typeface="Lexend"/>
                <a:ea typeface="Lexend"/>
                <a:cs typeface="Lexend"/>
                <a:sym typeface="Lexend"/>
              </a:rPr>
              <a:t>die Katze lief</a:t>
            </a:r>
            <a:r>
              <a:rPr lang="en" sz="2000">
                <a:solidFill>
                  <a:schemeClr val="dk2"/>
                </a:solidFill>
                <a:highlight>
                  <a:schemeClr val="lt1"/>
                </a:highlight>
                <a:latin typeface="Lexend"/>
                <a:ea typeface="Lexend"/>
                <a:cs typeface="Lexend"/>
                <a:sym typeface="Lexend"/>
              </a:rPr>
              <a:t> im Schnee, </a:t>
            </a:r>
            <a:r>
              <a:rPr lang="en" sz="2000">
                <a:solidFill>
                  <a:srgbClr val="FF0000"/>
                </a:solidFill>
                <a:highlight>
                  <a:schemeClr val="lt1"/>
                </a:highlight>
                <a:latin typeface="Lexend"/>
                <a:ea typeface="Lexend"/>
                <a:cs typeface="Lexend"/>
                <a:sym typeface="Lexend"/>
              </a:rPr>
              <a:t>der</a:t>
            </a:r>
            <a:r>
              <a:rPr lang="en" sz="2000">
                <a:solidFill>
                  <a:schemeClr val="dk2"/>
                </a:solidFill>
                <a:highlight>
                  <a:schemeClr val="lt1"/>
                </a:highlight>
                <a:latin typeface="Lexend"/>
                <a:ea typeface="Lexend"/>
                <a:cs typeface="Lexend"/>
                <a:sym typeface="Lexend"/>
              </a:rPr>
              <a:t> Hund </a:t>
            </a:r>
            <a:r>
              <a:rPr lang="en" sz="2000">
                <a:solidFill>
                  <a:srgbClr val="FF0000"/>
                </a:solidFill>
                <a:highlight>
                  <a:schemeClr val="lt1"/>
                </a:highlight>
                <a:latin typeface="Lexend"/>
                <a:ea typeface="Lexend"/>
                <a:cs typeface="Lexend"/>
                <a:sym typeface="Lexend"/>
              </a:rPr>
              <a:t>kam</a:t>
            </a:r>
            <a:r>
              <a:rPr lang="en" sz="2000">
                <a:solidFill>
                  <a:schemeClr val="dk2"/>
                </a:solidFill>
                <a:highlight>
                  <a:schemeClr val="lt1"/>
                </a:highlight>
                <a:latin typeface="Lexend"/>
                <a:ea typeface="Lexend"/>
                <a:cs typeface="Lexend"/>
                <a:sym typeface="Lexend"/>
              </a:rPr>
              <a:t> hinterher</a:t>
            </a:r>
            <a:endParaRPr sz="2000">
              <a:solidFill>
                <a:schemeClr val="dk2"/>
              </a:solidFill>
              <a:highlight>
                <a:schemeClr val="lt1"/>
              </a:highlight>
              <a:latin typeface="Lexend"/>
              <a:ea typeface="Lexend"/>
              <a:cs typeface="Lexend"/>
              <a:sym typeface="Lexend"/>
            </a:endParaRPr>
          </a:p>
          <a:p>
            <a:pPr marL="0" lvl="0" indent="0" algn="l" rtl="0">
              <a:spcBef>
                <a:spcPts val="0"/>
              </a:spcBef>
              <a:spcAft>
                <a:spcPts val="0"/>
              </a:spcAft>
              <a:buNone/>
            </a:pPr>
            <a:r>
              <a:rPr lang="en" sz="2000">
                <a:solidFill>
                  <a:schemeClr val="dk2"/>
                </a:solidFill>
                <a:highlight>
                  <a:schemeClr val="lt1"/>
                </a:highlight>
                <a:latin typeface="Lexend"/>
                <a:ea typeface="Lexend"/>
                <a:cs typeface="Lexend"/>
                <a:sym typeface="Lexend"/>
              </a:rPr>
              <a:t>mit der </a:t>
            </a:r>
            <a:r>
              <a:rPr lang="en" sz="2000">
                <a:solidFill>
                  <a:srgbClr val="FF0000"/>
                </a:solidFill>
                <a:highlight>
                  <a:schemeClr val="lt1"/>
                </a:highlight>
                <a:latin typeface="Lexend"/>
                <a:ea typeface="Lexend"/>
                <a:cs typeface="Lexend"/>
                <a:sym typeface="Lexend"/>
              </a:rPr>
              <a:t>Tasche</a:t>
            </a:r>
            <a:r>
              <a:rPr lang="en" sz="2000">
                <a:solidFill>
                  <a:schemeClr val="dk2"/>
                </a:solidFill>
                <a:highlight>
                  <a:schemeClr val="lt1"/>
                </a:highlight>
                <a:latin typeface="Lexend"/>
                <a:ea typeface="Lexend"/>
                <a:cs typeface="Lexend"/>
                <a:sym typeface="Lexend"/>
              </a:rPr>
              <a:t> voller Flöh!</a:t>
            </a:r>
            <a:endParaRPr sz="2000">
              <a:solidFill>
                <a:schemeClr val="dk2"/>
              </a:solidFill>
              <a:highlight>
                <a:schemeClr val="lt1"/>
              </a:highlight>
              <a:latin typeface="Lexend"/>
              <a:ea typeface="Lexend"/>
              <a:cs typeface="Lexend"/>
              <a:sym typeface="Lexend"/>
            </a:endParaRPr>
          </a:p>
          <a:p>
            <a:pPr marL="0" lvl="0" indent="0" algn="l" rtl="0">
              <a:spcBef>
                <a:spcPts val="0"/>
              </a:spcBef>
              <a:spcAft>
                <a:spcPts val="0"/>
              </a:spcAft>
              <a:buNone/>
            </a:pPr>
            <a:endParaRPr sz="2000">
              <a:solidFill>
                <a:schemeClr val="dk2"/>
              </a:solidFill>
              <a:highlight>
                <a:schemeClr val="lt1"/>
              </a:highlight>
              <a:latin typeface="Lexend"/>
              <a:ea typeface="Lexend"/>
              <a:cs typeface="Lexend"/>
              <a:sym typeface="Lexend"/>
            </a:endParaRPr>
          </a:p>
          <a:p>
            <a:pPr marL="0" lvl="0" indent="0" algn="l" rtl="0">
              <a:spcBef>
                <a:spcPts val="0"/>
              </a:spcBef>
              <a:spcAft>
                <a:spcPts val="0"/>
              </a:spcAft>
              <a:buNone/>
            </a:pPr>
            <a:endParaRPr sz="2500">
              <a:solidFill>
                <a:schemeClr val="dk2"/>
              </a:solidFill>
              <a:highlight>
                <a:schemeClr val="lt1"/>
              </a:highlight>
              <a:latin typeface="Lexend"/>
              <a:ea typeface="Lexend"/>
              <a:cs typeface="Lexend"/>
              <a:sym typeface="Lexend"/>
            </a:endParaRPr>
          </a:p>
        </p:txBody>
      </p:sp>
      <p:pic>
        <p:nvPicPr>
          <p:cNvPr id="371" name="Google Shape;371;p35"/>
          <p:cNvPicPr preferRelativeResize="0"/>
          <p:nvPr/>
        </p:nvPicPr>
        <p:blipFill>
          <a:blip r:embed="rId6">
            <a:alphaModFix/>
          </a:blip>
          <a:stretch>
            <a:fillRect/>
          </a:stretch>
        </p:blipFill>
        <p:spPr>
          <a:xfrm>
            <a:off x="1356100" y="490300"/>
            <a:ext cx="5391150" cy="600075"/>
          </a:xfrm>
          <a:prstGeom prst="rect">
            <a:avLst/>
          </a:prstGeom>
          <a:noFill/>
          <a:ln>
            <a:noFill/>
          </a:ln>
        </p:spPr>
      </p:pic>
      <p:sp>
        <p:nvSpPr>
          <p:cNvPr id="372" name="Google Shape;372;p35"/>
          <p:cNvSpPr/>
          <p:nvPr/>
        </p:nvSpPr>
        <p:spPr>
          <a:xfrm>
            <a:off x="5295000" y="3456825"/>
            <a:ext cx="670800" cy="3276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3" name="Google Shape;373;p35"/>
          <p:cNvSpPr/>
          <p:nvPr/>
        </p:nvSpPr>
        <p:spPr>
          <a:xfrm>
            <a:off x="6323700" y="3456825"/>
            <a:ext cx="975300" cy="3276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4" name="Google Shape;374;p35"/>
          <p:cNvSpPr/>
          <p:nvPr/>
        </p:nvSpPr>
        <p:spPr>
          <a:xfrm>
            <a:off x="4335125" y="3739375"/>
            <a:ext cx="819900" cy="3276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5" name="Google Shape;375;p35"/>
          <p:cNvSpPr/>
          <p:nvPr/>
        </p:nvSpPr>
        <p:spPr>
          <a:xfrm>
            <a:off x="5346875" y="4066975"/>
            <a:ext cx="756000" cy="3276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6" name="Google Shape;376;p35"/>
          <p:cNvSpPr/>
          <p:nvPr/>
        </p:nvSpPr>
        <p:spPr>
          <a:xfrm>
            <a:off x="6831075" y="4052400"/>
            <a:ext cx="670800" cy="3276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7" name="Google Shape;377;p35"/>
          <p:cNvSpPr txBox="1"/>
          <p:nvPr/>
        </p:nvSpPr>
        <p:spPr>
          <a:xfrm>
            <a:off x="5744600" y="1170800"/>
            <a:ext cx="2293500" cy="1676400"/>
          </a:xfrm>
          <a:prstGeom prst="rect">
            <a:avLst/>
          </a:prstGeom>
          <a:noFill/>
          <a:ln w="19050" cap="flat" cmpd="sng">
            <a:solidFill>
              <a:srgbClr val="A7291E"/>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u="sng">
                <a:solidFill>
                  <a:schemeClr val="dk2"/>
                </a:solidFill>
                <a:latin typeface="Lexend"/>
                <a:ea typeface="Lexend"/>
                <a:cs typeface="Lexend"/>
                <a:sym typeface="Lexend"/>
              </a:rPr>
              <a:t>Nouns</a:t>
            </a:r>
            <a:r>
              <a:rPr lang="en" sz="1500">
                <a:solidFill>
                  <a:schemeClr val="dk2"/>
                </a:solidFill>
                <a:latin typeface="Lexend"/>
                <a:ea typeface="Lexend"/>
                <a:cs typeface="Lexend"/>
                <a:sym typeface="Lexend"/>
              </a:rPr>
              <a:t>-</a:t>
            </a:r>
            <a:r>
              <a:rPr lang="en" sz="1500" i="1">
                <a:solidFill>
                  <a:schemeClr val="dk2"/>
                </a:solidFill>
                <a:latin typeface="Lexend"/>
                <a:ea typeface="Lexend"/>
                <a:cs typeface="Lexend"/>
                <a:sym typeface="Lexend"/>
              </a:rPr>
              <a:t>capital</a:t>
            </a:r>
            <a:endParaRPr sz="1500" i="1">
              <a:solidFill>
                <a:schemeClr val="dk2"/>
              </a:solidFill>
              <a:latin typeface="Lexend"/>
              <a:ea typeface="Lexend"/>
              <a:cs typeface="Lexend"/>
              <a:sym typeface="Lexend"/>
            </a:endParaRPr>
          </a:p>
          <a:p>
            <a:pPr marL="0" lvl="0" indent="0" algn="l" rtl="0">
              <a:spcBef>
                <a:spcPts val="0"/>
              </a:spcBef>
              <a:spcAft>
                <a:spcPts val="0"/>
              </a:spcAft>
              <a:buNone/>
            </a:pPr>
            <a:r>
              <a:rPr lang="en" sz="1500">
                <a:solidFill>
                  <a:schemeClr val="dk2"/>
                </a:solidFill>
                <a:latin typeface="Lexend"/>
                <a:ea typeface="Lexend"/>
                <a:cs typeface="Lexend"/>
                <a:sym typeface="Lexend"/>
              </a:rPr>
              <a:t>  </a:t>
            </a:r>
            <a:endParaRPr sz="1500">
              <a:solidFill>
                <a:schemeClr val="dk2"/>
              </a:solidFill>
              <a:latin typeface="Lexend"/>
              <a:ea typeface="Lexend"/>
              <a:cs typeface="Lexend"/>
              <a:sym typeface="Lexend"/>
            </a:endParaRPr>
          </a:p>
          <a:p>
            <a:pPr marL="0" lvl="0" indent="0" algn="l" rtl="0">
              <a:spcBef>
                <a:spcPts val="0"/>
              </a:spcBef>
              <a:spcAft>
                <a:spcPts val="0"/>
              </a:spcAft>
              <a:buNone/>
            </a:pPr>
            <a:r>
              <a:rPr lang="en" sz="1800">
                <a:solidFill>
                  <a:schemeClr val="dk2"/>
                </a:solidFill>
              </a:rPr>
              <a:t>    </a:t>
            </a:r>
            <a:endParaRPr sz="1800">
              <a:solidFill>
                <a:schemeClr val="dk2"/>
              </a:solidFill>
            </a:endParaRPr>
          </a:p>
        </p:txBody>
      </p:sp>
      <p:sp>
        <p:nvSpPr>
          <p:cNvPr id="378" name="Google Shape;378;p35"/>
          <p:cNvSpPr txBox="1"/>
          <p:nvPr/>
        </p:nvSpPr>
        <p:spPr>
          <a:xfrm>
            <a:off x="5797925" y="1536575"/>
            <a:ext cx="2293500" cy="123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500" u="sng">
                <a:solidFill>
                  <a:schemeClr val="dk2"/>
                </a:solidFill>
                <a:latin typeface="Lexend"/>
                <a:ea typeface="Lexend"/>
                <a:cs typeface="Lexend"/>
                <a:sym typeface="Lexend"/>
              </a:rPr>
              <a:t>Pronouns</a:t>
            </a:r>
            <a:r>
              <a:rPr lang="en" sz="1500">
                <a:solidFill>
                  <a:schemeClr val="dk2"/>
                </a:solidFill>
                <a:latin typeface="Lexend"/>
                <a:ea typeface="Lexend"/>
                <a:cs typeface="Lexend"/>
                <a:sym typeface="Lexend"/>
              </a:rPr>
              <a:t>-</a:t>
            </a:r>
            <a:r>
              <a:rPr lang="en" sz="1500" i="1">
                <a:solidFill>
                  <a:schemeClr val="dk2"/>
                </a:solidFill>
                <a:latin typeface="Lexend"/>
                <a:ea typeface="Lexend"/>
                <a:cs typeface="Lexend"/>
                <a:sym typeface="Lexend"/>
              </a:rPr>
              <a:t>lowercase</a:t>
            </a:r>
            <a:endParaRPr sz="1500" i="1">
              <a:solidFill>
                <a:schemeClr val="dk2"/>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sz="1500">
                <a:solidFill>
                  <a:schemeClr val="dk2"/>
                </a:solidFill>
                <a:latin typeface="Lexend"/>
                <a:ea typeface="Lexend"/>
                <a:cs typeface="Lexend"/>
                <a:sym typeface="Lexend"/>
              </a:rPr>
              <a:t>     	      I=</a:t>
            </a:r>
            <a:r>
              <a:rPr lang="en" sz="1500">
                <a:solidFill>
                  <a:srgbClr val="A7291E"/>
                </a:solidFill>
                <a:latin typeface="Lexend"/>
                <a:ea typeface="Lexend"/>
                <a:cs typeface="Lexend"/>
                <a:sym typeface="Lexend"/>
              </a:rPr>
              <a:t>ich</a:t>
            </a:r>
            <a:endParaRPr sz="1500">
              <a:solidFill>
                <a:srgbClr val="A7291E"/>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sz="1500">
                <a:solidFill>
                  <a:schemeClr val="dk2"/>
                </a:solidFill>
                <a:latin typeface="Lexend"/>
                <a:ea typeface="Lexend"/>
                <a:cs typeface="Lexend"/>
                <a:sym typeface="Lexend"/>
              </a:rPr>
              <a:t>     	  you=</a:t>
            </a:r>
            <a:r>
              <a:rPr lang="en" sz="1500">
                <a:solidFill>
                  <a:srgbClr val="A7291E"/>
                </a:solidFill>
                <a:latin typeface="Lexend"/>
                <a:ea typeface="Lexend"/>
                <a:cs typeface="Lexend"/>
                <a:sym typeface="Lexend"/>
              </a:rPr>
              <a:t>du</a:t>
            </a:r>
            <a:endParaRPr sz="1500">
              <a:solidFill>
                <a:srgbClr val="A7291E"/>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sz="1500">
                <a:solidFill>
                  <a:schemeClr val="dk2"/>
                </a:solidFill>
                <a:latin typeface="Lexend"/>
                <a:ea typeface="Lexend"/>
                <a:cs typeface="Lexend"/>
                <a:sym typeface="Lexend"/>
              </a:rPr>
              <a:t>     	   we=</a:t>
            </a:r>
            <a:r>
              <a:rPr lang="en" sz="1500">
                <a:solidFill>
                  <a:srgbClr val="A7291E"/>
                </a:solidFill>
                <a:latin typeface="Lexend"/>
                <a:ea typeface="Lexend"/>
                <a:cs typeface="Lexend"/>
                <a:sym typeface="Lexend"/>
              </a:rPr>
              <a:t>wir</a:t>
            </a:r>
            <a:endParaRPr sz="1500">
              <a:solidFill>
                <a:srgbClr val="A7291E"/>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r>
              <a:rPr lang="en" sz="1500">
                <a:solidFill>
                  <a:schemeClr val="dk2"/>
                </a:solidFill>
                <a:latin typeface="Lexend"/>
                <a:ea typeface="Lexend"/>
                <a:cs typeface="Lexend"/>
                <a:sym typeface="Lexend"/>
              </a:rPr>
              <a:t>he/she/it=</a:t>
            </a:r>
            <a:r>
              <a:rPr lang="en" sz="1500">
                <a:solidFill>
                  <a:srgbClr val="A7291E"/>
                </a:solidFill>
                <a:latin typeface="Lexend"/>
                <a:ea typeface="Lexend"/>
                <a:cs typeface="Lexend"/>
                <a:sym typeface="Lexend"/>
              </a:rPr>
              <a:t>er</a:t>
            </a:r>
            <a:r>
              <a:rPr lang="en" sz="1500">
                <a:solidFill>
                  <a:schemeClr val="dk2"/>
                </a:solidFill>
                <a:latin typeface="Lexend"/>
                <a:ea typeface="Lexend"/>
                <a:cs typeface="Lexend"/>
                <a:sym typeface="Lexend"/>
              </a:rPr>
              <a:t>/</a:t>
            </a:r>
            <a:r>
              <a:rPr lang="en" sz="1500">
                <a:solidFill>
                  <a:srgbClr val="A7291E"/>
                </a:solidFill>
                <a:latin typeface="Lexend"/>
                <a:ea typeface="Lexend"/>
                <a:cs typeface="Lexend"/>
                <a:sym typeface="Lexend"/>
              </a:rPr>
              <a:t>sie</a:t>
            </a:r>
            <a:r>
              <a:rPr lang="en" sz="1500">
                <a:solidFill>
                  <a:schemeClr val="dk2"/>
                </a:solidFill>
                <a:latin typeface="Lexend"/>
                <a:ea typeface="Lexend"/>
                <a:cs typeface="Lexend"/>
                <a:sym typeface="Lexend"/>
              </a:rPr>
              <a:t>/</a:t>
            </a:r>
            <a:r>
              <a:rPr lang="en" sz="1500">
                <a:solidFill>
                  <a:srgbClr val="A7291E"/>
                </a:solidFill>
                <a:latin typeface="Lexend"/>
                <a:ea typeface="Lexend"/>
                <a:cs typeface="Lexend"/>
                <a:sym typeface="Lexend"/>
              </a:rPr>
              <a:t>es</a:t>
            </a:r>
            <a:endParaRPr sz="1500">
              <a:solidFill>
                <a:srgbClr val="A7291E"/>
              </a:solidFill>
              <a:latin typeface="Lexend"/>
              <a:ea typeface="Lexend"/>
              <a:cs typeface="Lexend"/>
              <a:sym typeface="Lexend"/>
            </a:endParaRPr>
          </a:p>
          <a:p>
            <a:pPr marL="0" lvl="0" indent="0" algn="l" rtl="0">
              <a:spcBef>
                <a:spcPts val="0"/>
              </a:spcBef>
              <a:spcAft>
                <a:spcPts val="0"/>
              </a:spcAft>
              <a:buNone/>
            </a:pPr>
            <a:endParaRPr sz="1800">
              <a:solidFill>
                <a:schemeClr val="dk2"/>
              </a:solidFill>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7"/>
                                        </p:tgtEl>
                                        <p:attrNameLst>
                                          <p:attrName>style.visibility</p:attrName>
                                        </p:attrNameLst>
                                      </p:cBhvr>
                                      <p:to>
                                        <p:strVal val="visible"/>
                                      </p:to>
                                    </p:set>
                                    <p:animEffect transition="in" filter="fade">
                                      <p:cBhvr>
                                        <p:cTn id="7" dur="1000"/>
                                        <p:tgtEl>
                                          <p:spTgt spid="367"/>
                                        </p:tgtEl>
                                      </p:cBhvr>
                                    </p:animEffect>
                                  </p:childTnLst>
                                </p:cTn>
                              </p:par>
                              <p:par>
                                <p:cTn id="8" presetID="10" presetClass="entr" presetSubtype="0" fill="hold" nodeType="withEffect">
                                  <p:stCondLst>
                                    <p:cond delay="0"/>
                                  </p:stCondLst>
                                  <p:childTnLst>
                                    <p:set>
                                      <p:cBhvr>
                                        <p:cTn id="9" dur="1" fill="hold">
                                          <p:stCondLst>
                                            <p:cond delay="0"/>
                                          </p:stCondLst>
                                        </p:cTn>
                                        <p:tgtEl>
                                          <p:spTgt spid="365"/>
                                        </p:tgtEl>
                                        <p:attrNameLst>
                                          <p:attrName>style.visibility</p:attrName>
                                        </p:attrNameLst>
                                      </p:cBhvr>
                                      <p:to>
                                        <p:strVal val="visible"/>
                                      </p:to>
                                    </p:set>
                                    <p:animEffect transition="in" filter="fade">
                                      <p:cBhvr>
                                        <p:cTn id="10" dur="1000"/>
                                        <p:tgtEl>
                                          <p:spTgt spid="36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69"/>
                                        </p:tgtEl>
                                        <p:attrNameLst>
                                          <p:attrName>style.visibility</p:attrName>
                                        </p:attrNameLst>
                                      </p:cBhvr>
                                      <p:to>
                                        <p:strVal val="visible"/>
                                      </p:to>
                                    </p:set>
                                    <p:animEffect transition="in" filter="fade">
                                      <p:cBhvr>
                                        <p:cTn id="15" dur="1000"/>
                                        <p:tgtEl>
                                          <p:spTgt spid="36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70"/>
                                        </p:tgtEl>
                                        <p:attrNameLst>
                                          <p:attrName>style.visibility</p:attrName>
                                        </p:attrNameLst>
                                      </p:cBhvr>
                                      <p:to>
                                        <p:strVal val="visible"/>
                                      </p:to>
                                    </p:set>
                                    <p:animEffect transition="in" filter="fade">
                                      <p:cBhvr>
                                        <p:cTn id="20" dur="1000"/>
                                        <p:tgtEl>
                                          <p:spTgt spid="370"/>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68"/>
                                        </p:tgtEl>
                                        <p:attrNameLst>
                                          <p:attrName>style.visibility</p:attrName>
                                        </p:attrNameLst>
                                      </p:cBhvr>
                                      <p:to>
                                        <p:strVal val="visible"/>
                                      </p:to>
                                    </p:set>
                                    <p:animEffect transition="in" filter="fade">
                                      <p:cBhvr>
                                        <p:cTn id="24" dur="2000"/>
                                        <p:tgtEl>
                                          <p:spTgt spid="36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1000"/>
                                        <p:tgtEl>
                                          <p:spTgt spid="370"/>
                                        </p:tgtEl>
                                      </p:cBhvr>
                                    </p:animEffect>
                                    <p:set>
                                      <p:cBhvr>
                                        <p:cTn id="29" dur="1" fill="hold">
                                          <p:stCondLst>
                                            <p:cond delay="1000"/>
                                          </p:stCondLst>
                                        </p:cTn>
                                        <p:tgtEl>
                                          <p:spTgt spid="370"/>
                                        </p:tgtEl>
                                        <p:attrNameLst>
                                          <p:attrName>style.visibility</p:attrName>
                                        </p:attrNameLst>
                                      </p:cBhvr>
                                      <p:to>
                                        <p:strVal val="hidden"/>
                                      </p:to>
                                    </p:se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66"/>
                                        </p:tgtEl>
                                        <p:attrNameLst>
                                          <p:attrName>style.visibility</p:attrName>
                                        </p:attrNameLst>
                                      </p:cBhvr>
                                      <p:to>
                                        <p:strVal val="visible"/>
                                      </p:to>
                                    </p:set>
                                    <p:animEffect transition="in" filter="fade">
                                      <p:cBhvr>
                                        <p:cTn id="33" dur="2100"/>
                                        <p:tgtEl>
                                          <p:spTgt spid="36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72"/>
                                        </p:tgtEl>
                                        <p:attrNameLst>
                                          <p:attrName>style.visibility</p:attrName>
                                        </p:attrNameLst>
                                      </p:cBhvr>
                                      <p:to>
                                        <p:strVal val="visible"/>
                                      </p:to>
                                    </p:set>
                                    <p:animEffect transition="in" filter="fade">
                                      <p:cBhvr>
                                        <p:cTn id="38" dur="1000"/>
                                        <p:tgtEl>
                                          <p:spTgt spid="372"/>
                                        </p:tgtEl>
                                      </p:cBhvr>
                                    </p:animEffect>
                                  </p:childTnLst>
                                </p:cTn>
                              </p:par>
                              <p:par>
                                <p:cTn id="39" presetID="10" presetClass="entr" presetSubtype="0" fill="hold" nodeType="withEffect">
                                  <p:stCondLst>
                                    <p:cond delay="0"/>
                                  </p:stCondLst>
                                  <p:childTnLst>
                                    <p:set>
                                      <p:cBhvr>
                                        <p:cTn id="40" dur="1" fill="hold">
                                          <p:stCondLst>
                                            <p:cond delay="0"/>
                                          </p:stCondLst>
                                        </p:cTn>
                                        <p:tgtEl>
                                          <p:spTgt spid="373"/>
                                        </p:tgtEl>
                                        <p:attrNameLst>
                                          <p:attrName>style.visibility</p:attrName>
                                        </p:attrNameLst>
                                      </p:cBhvr>
                                      <p:to>
                                        <p:strVal val="visible"/>
                                      </p:to>
                                    </p:set>
                                    <p:animEffect transition="in" filter="fade">
                                      <p:cBhvr>
                                        <p:cTn id="41" dur="1300"/>
                                        <p:tgtEl>
                                          <p:spTgt spid="373"/>
                                        </p:tgtEl>
                                      </p:cBhvr>
                                    </p:animEffect>
                                  </p:childTnLst>
                                </p:cTn>
                              </p:par>
                              <p:par>
                                <p:cTn id="42" presetID="10" presetClass="entr" presetSubtype="0" fill="hold" nodeType="withEffect">
                                  <p:stCondLst>
                                    <p:cond delay="0"/>
                                  </p:stCondLst>
                                  <p:childTnLst>
                                    <p:set>
                                      <p:cBhvr>
                                        <p:cTn id="43" dur="1" fill="hold">
                                          <p:stCondLst>
                                            <p:cond delay="0"/>
                                          </p:stCondLst>
                                        </p:cTn>
                                        <p:tgtEl>
                                          <p:spTgt spid="374"/>
                                        </p:tgtEl>
                                        <p:attrNameLst>
                                          <p:attrName>style.visibility</p:attrName>
                                        </p:attrNameLst>
                                      </p:cBhvr>
                                      <p:to>
                                        <p:strVal val="visible"/>
                                      </p:to>
                                    </p:set>
                                    <p:animEffect transition="in" filter="fade">
                                      <p:cBhvr>
                                        <p:cTn id="44" dur="1000"/>
                                        <p:tgtEl>
                                          <p:spTgt spid="374"/>
                                        </p:tgtEl>
                                      </p:cBhvr>
                                    </p:animEffect>
                                  </p:childTnLst>
                                </p:cTn>
                              </p:par>
                              <p:par>
                                <p:cTn id="45" presetID="10" presetClass="entr" presetSubtype="0" fill="hold" nodeType="withEffect">
                                  <p:stCondLst>
                                    <p:cond delay="0"/>
                                  </p:stCondLst>
                                  <p:childTnLst>
                                    <p:set>
                                      <p:cBhvr>
                                        <p:cTn id="46" dur="1" fill="hold">
                                          <p:stCondLst>
                                            <p:cond delay="0"/>
                                          </p:stCondLst>
                                        </p:cTn>
                                        <p:tgtEl>
                                          <p:spTgt spid="375"/>
                                        </p:tgtEl>
                                        <p:attrNameLst>
                                          <p:attrName>style.visibility</p:attrName>
                                        </p:attrNameLst>
                                      </p:cBhvr>
                                      <p:to>
                                        <p:strVal val="visible"/>
                                      </p:to>
                                    </p:set>
                                    <p:animEffect transition="in" filter="fade">
                                      <p:cBhvr>
                                        <p:cTn id="47" dur="1000"/>
                                        <p:tgtEl>
                                          <p:spTgt spid="375"/>
                                        </p:tgtEl>
                                      </p:cBhvr>
                                    </p:animEffect>
                                  </p:childTnLst>
                                </p:cTn>
                              </p:par>
                              <p:par>
                                <p:cTn id="48" presetID="10" presetClass="entr" presetSubtype="0" fill="hold" nodeType="withEffect">
                                  <p:stCondLst>
                                    <p:cond delay="0"/>
                                  </p:stCondLst>
                                  <p:childTnLst>
                                    <p:set>
                                      <p:cBhvr>
                                        <p:cTn id="49" dur="1" fill="hold">
                                          <p:stCondLst>
                                            <p:cond delay="0"/>
                                          </p:stCondLst>
                                        </p:cTn>
                                        <p:tgtEl>
                                          <p:spTgt spid="376"/>
                                        </p:tgtEl>
                                        <p:attrNameLst>
                                          <p:attrName>style.visibility</p:attrName>
                                        </p:attrNameLst>
                                      </p:cBhvr>
                                      <p:to>
                                        <p:strVal val="visible"/>
                                      </p:to>
                                    </p:set>
                                    <p:animEffect transition="in" filter="fade">
                                      <p:cBhvr>
                                        <p:cTn id="50" dur="1000"/>
                                        <p:tgtEl>
                                          <p:spTgt spid="37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77"/>
                                        </p:tgtEl>
                                        <p:attrNameLst>
                                          <p:attrName>style.visibility</p:attrName>
                                        </p:attrNameLst>
                                      </p:cBhvr>
                                      <p:to>
                                        <p:strVal val="visible"/>
                                      </p:to>
                                    </p:set>
                                    <p:animEffect transition="in" filter="fade">
                                      <p:cBhvr>
                                        <p:cTn id="55" dur="1000"/>
                                        <p:tgtEl>
                                          <p:spTgt spid="37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78"/>
                                        </p:tgtEl>
                                        <p:attrNameLst>
                                          <p:attrName>style.visibility</p:attrName>
                                        </p:attrNameLst>
                                      </p:cBhvr>
                                      <p:to>
                                        <p:strVal val="visible"/>
                                      </p:to>
                                    </p:set>
                                    <p:animEffect transition="in" filter="fade">
                                      <p:cBhvr>
                                        <p:cTn id="60" dur="1000"/>
                                        <p:tgtEl>
                                          <p:spTgt spid="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36"/>
          <p:cNvPicPr preferRelativeResize="0"/>
          <p:nvPr/>
        </p:nvPicPr>
        <p:blipFill>
          <a:blip r:embed="rId3">
            <a:alphaModFix/>
          </a:blip>
          <a:stretch>
            <a:fillRect/>
          </a:stretch>
        </p:blipFill>
        <p:spPr>
          <a:xfrm>
            <a:off x="3367875" y="2571750"/>
            <a:ext cx="2152650" cy="609600"/>
          </a:xfrm>
          <a:prstGeom prst="rect">
            <a:avLst/>
          </a:prstGeom>
          <a:noFill/>
          <a:ln>
            <a:noFill/>
          </a:ln>
        </p:spPr>
      </p:pic>
      <p:pic>
        <p:nvPicPr>
          <p:cNvPr id="384" name="Google Shape;384;p36"/>
          <p:cNvPicPr preferRelativeResize="0"/>
          <p:nvPr/>
        </p:nvPicPr>
        <p:blipFill>
          <a:blip r:embed="rId4">
            <a:alphaModFix/>
          </a:blip>
          <a:stretch>
            <a:fillRect/>
          </a:stretch>
        </p:blipFill>
        <p:spPr>
          <a:xfrm>
            <a:off x="3129750" y="1555225"/>
            <a:ext cx="2628900" cy="638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84"/>
                                        </p:tgtEl>
                                        <p:attrNameLst>
                                          <p:attrName>style.visibility</p:attrName>
                                        </p:attrNameLst>
                                      </p:cBhvr>
                                      <p:to>
                                        <p:strVal val="visible"/>
                                      </p:to>
                                    </p:set>
                                    <p:anim calcmode="lin" valueType="num">
                                      <p:cBhvr additive="base">
                                        <p:cTn id="7" dur="1000"/>
                                        <p:tgtEl>
                                          <p:spTgt spid="384"/>
                                        </p:tgtEl>
                                        <p:attrNameLst>
                                          <p:attrName>ppt_w</p:attrName>
                                        </p:attrNameLst>
                                      </p:cBhvr>
                                      <p:tavLst>
                                        <p:tav tm="0">
                                          <p:val>
                                            <p:strVal val="0"/>
                                          </p:val>
                                        </p:tav>
                                        <p:tav tm="100000">
                                          <p:val>
                                            <p:strVal val="#ppt_w"/>
                                          </p:val>
                                        </p:tav>
                                      </p:tavLst>
                                    </p:anim>
                                    <p:anim calcmode="lin" valueType="num">
                                      <p:cBhvr additive="base">
                                        <p:cTn id="8" dur="1000"/>
                                        <p:tgtEl>
                                          <p:spTgt spid="384"/>
                                        </p:tgtEl>
                                        <p:attrNameLst>
                                          <p:attrName>ppt_h</p:attrName>
                                        </p:attrNameLst>
                                      </p:cBhvr>
                                      <p:tavLst>
                                        <p:tav tm="0">
                                          <p:val>
                                            <p:strVal val="0"/>
                                          </p:val>
                                        </p:tav>
                                        <p:tav tm="100000">
                                          <p:val>
                                            <p:strVal val="#ppt_h"/>
                                          </p:val>
                                        </p:tav>
                                      </p:tavLst>
                                    </p:anim>
                                  </p:childTnLst>
                                </p:cTn>
                              </p:par>
                            </p:childTnLst>
                          </p:cTn>
                        </p:par>
                        <p:par>
                          <p:cTn id="9" fill="hold">
                            <p:stCondLst>
                              <p:cond delay="1000"/>
                            </p:stCondLst>
                            <p:childTnLst>
                              <p:par>
                                <p:cTn id="10" presetID="23" presetClass="entr" presetSubtype="16" fill="hold" nodeType="afterEffect">
                                  <p:stCondLst>
                                    <p:cond delay="0"/>
                                  </p:stCondLst>
                                  <p:childTnLst>
                                    <p:set>
                                      <p:cBhvr>
                                        <p:cTn id="11" dur="1" fill="hold">
                                          <p:stCondLst>
                                            <p:cond delay="0"/>
                                          </p:stCondLst>
                                        </p:cTn>
                                        <p:tgtEl>
                                          <p:spTgt spid="383"/>
                                        </p:tgtEl>
                                        <p:attrNameLst>
                                          <p:attrName>style.visibility</p:attrName>
                                        </p:attrNameLst>
                                      </p:cBhvr>
                                      <p:to>
                                        <p:strVal val="visible"/>
                                      </p:to>
                                    </p:set>
                                    <p:anim calcmode="lin" valueType="num">
                                      <p:cBhvr additive="base">
                                        <p:cTn id="12" dur="1000"/>
                                        <p:tgtEl>
                                          <p:spTgt spid="383"/>
                                        </p:tgtEl>
                                        <p:attrNameLst>
                                          <p:attrName>ppt_w</p:attrName>
                                        </p:attrNameLst>
                                      </p:cBhvr>
                                      <p:tavLst>
                                        <p:tav tm="0">
                                          <p:val>
                                            <p:strVal val="0"/>
                                          </p:val>
                                        </p:tav>
                                        <p:tav tm="100000">
                                          <p:val>
                                            <p:strVal val="#ppt_w"/>
                                          </p:val>
                                        </p:tav>
                                      </p:tavLst>
                                    </p:anim>
                                    <p:anim calcmode="lin" valueType="num">
                                      <p:cBhvr additive="base">
                                        <p:cTn id="13" dur="1000"/>
                                        <p:tgtEl>
                                          <p:spTgt spid="38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7"/>
          <p:cNvSpPr txBox="1"/>
          <p:nvPr/>
        </p:nvSpPr>
        <p:spPr>
          <a:xfrm>
            <a:off x="948025" y="1671850"/>
            <a:ext cx="7023900" cy="527700"/>
          </a:xfrm>
          <a:prstGeom prst="rect">
            <a:avLst/>
          </a:prstGeom>
          <a:noFill/>
          <a:ln>
            <a:noFill/>
          </a:ln>
        </p:spPr>
        <p:txBody>
          <a:bodyPr spcFirstLastPara="1" wrap="square" lIns="91425" tIns="91425" rIns="91425" bIns="91425" anchor="t" anchorCtr="0">
            <a:noAutofit/>
          </a:bodyPr>
          <a:lstStyle/>
          <a:p>
            <a:pPr marL="457200" lvl="0" indent="-368300" algn="ctr" rtl="0">
              <a:spcBef>
                <a:spcPts val="0"/>
              </a:spcBef>
              <a:spcAft>
                <a:spcPts val="0"/>
              </a:spcAft>
              <a:buClr>
                <a:srgbClr val="595959"/>
              </a:buClr>
              <a:buSzPts val="2200"/>
              <a:buFont typeface="Lexend"/>
              <a:buAutoNum type="arabicPeriod"/>
            </a:pPr>
            <a:r>
              <a:rPr lang="en" sz="2200">
                <a:solidFill>
                  <a:srgbClr val="595959"/>
                </a:solidFill>
                <a:latin typeface="Lexend"/>
                <a:ea typeface="Lexend"/>
                <a:cs typeface="Lexend"/>
                <a:sym typeface="Lexend"/>
              </a:rPr>
              <a:t> What year did Johann come to America?</a:t>
            </a:r>
            <a:endParaRPr sz="2200">
              <a:solidFill>
                <a:srgbClr val="595959"/>
              </a:solidFill>
              <a:latin typeface="Lexend"/>
              <a:ea typeface="Lexend"/>
              <a:cs typeface="Lexend"/>
              <a:sym typeface="Lexend"/>
            </a:endParaRPr>
          </a:p>
        </p:txBody>
      </p:sp>
      <p:sp>
        <p:nvSpPr>
          <p:cNvPr id="390" name="Google Shape;390;p37"/>
          <p:cNvSpPr txBox="1"/>
          <p:nvPr/>
        </p:nvSpPr>
        <p:spPr>
          <a:xfrm>
            <a:off x="2690950" y="2647375"/>
            <a:ext cx="3551100" cy="11190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Johann in 1851</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Aalka in 1855</a:t>
            </a:r>
            <a:endParaRPr sz="3100">
              <a:solidFill>
                <a:srgbClr val="CC0000"/>
              </a:solidFill>
              <a:highlight>
                <a:srgbClr val="FFFFFF"/>
              </a:highlight>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0"/>
                                        </p:tgtEl>
                                        <p:attrNameLst>
                                          <p:attrName>style.visibility</p:attrName>
                                        </p:attrNameLst>
                                      </p:cBhvr>
                                      <p:to>
                                        <p:strVal val="visible"/>
                                      </p:to>
                                    </p:set>
                                    <p:animEffect transition="in" filter="fade">
                                      <p:cBhvr>
                                        <p:cTn id="7" dur="10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38"/>
          <p:cNvSpPr txBox="1"/>
          <p:nvPr/>
        </p:nvSpPr>
        <p:spPr>
          <a:xfrm>
            <a:off x="948025" y="1671850"/>
            <a:ext cx="7023900" cy="8097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 sz="2200">
                <a:solidFill>
                  <a:srgbClr val="595959"/>
                </a:solidFill>
                <a:latin typeface="Lexend"/>
                <a:ea typeface="Lexend"/>
                <a:cs typeface="Lexend"/>
                <a:sym typeface="Lexend"/>
              </a:rPr>
              <a:t>2.   What do the words </a:t>
            </a:r>
            <a:r>
              <a:rPr lang="en" sz="2200" u="sng">
                <a:solidFill>
                  <a:srgbClr val="595959"/>
                </a:solidFill>
                <a:latin typeface="Lexend"/>
                <a:ea typeface="Lexend"/>
                <a:cs typeface="Lexend"/>
                <a:sym typeface="Lexend"/>
              </a:rPr>
              <a:t>geboren</a:t>
            </a:r>
            <a:r>
              <a:rPr lang="en" sz="2200">
                <a:solidFill>
                  <a:srgbClr val="595959"/>
                </a:solidFill>
                <a:latin typeface="Lexend"/>
                <a:ea typeface="Lexend"/>
                <a:cs typeface="Lexend"/>
                <a:sym typeface="Lexend"/>
              </a:rPr>
              <a:t> and </a:t>
            </a:r>
            <a:r>
              <a:rPr lang="en" sz="2200" u="sng">
                <a:solidFill>
                  <a:srgbClr val="595959"/>
                </a:solidFill>
                <a:latin typeface="Lexend"/>
                <a:ea typeface="Lexend"/>
                <a:cs typeface="Lexend"/>
                <a:sym typeface="Lexend"/>
              </a:rPr>
              <a:t>gestorben </a:t>
            </a:r>
            <a:r>
              <a:rPr lang="en" sz="2200">
                <a:solidFill>
                  <a:srgbClr val="595959"/>
                </a:solidFill>
                <a:latin typeface="Lexend"/>
                <a:ea typeface="Lexend"/>
                <a:cs typeface="Lexend"/>
                <a:sym typeface="Lexend"/>
              </a:rPr>
              <a:t>mean in English?</a:t>
            </a:r>
            <a:endParaRPr sz="2200">
              <a:solidFill>
                <a:srgbClr val="595959"/>
              </a:solidFill>
              <a:latin typeface="Lexend"/>
              <a:ea typeface="Lexend"/>
              <a:cs typeface="Lexend"/>
              <a:sym typeface="Lexend"/>
            </a:endParaRPr>
          </a:p>
        </p:txBody>
      </p:sp>
      <p:sp>
        <p:nvSpPr>
          <p:cNvPr id="396" name="Google Shape;396;p38"/>
          <p:cNvSpPr txBox="1"/>
          <p:nvPr/>
        </p:nvSpPr>
        <p:spPr>
          <a:xfrm>
            <a:off x="3191900" y="2647375"/>
            <a:ext cx="2880300" cy="14343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born</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endParaRPr sz="20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died</a:t>
            </a:r>
            <a:endParaRPr sz="3100">
              <a:solidFill>
                <a:srgbClr val="CC0000"/>
              </a:solidFill>
              <a:highlight>
                <a:srgbClr val="FFFFFF"/>
              </a:highlight>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6"/>
                                        </p:tgtEl>
                                        <p:attrNameLst>
                                          <p:attrName>style.visibility</p:attrName>
                                        </p:attrNameLst>
                                      </p:cBhvr>
                                      <p:to>
                                        <p:strVal val="visible"/>
                                      </p:to>
                                    </p:set>
                                    <p:animEffect transition="in" filter="fade">
                                      <p:cBhvr>
                                        <p:cTn id="7" dur="1000"/>
                                        <p:tgtEl>
                                          <p:spTgt spid="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39"/>
          <p:cNvSpPr txBox="1"/>
          <p:nvPr/>
        </p:nvSpPr>
        <p:spPr>
          <a:xfrm>
            <a:off x="948025" y="1671850"/>
            <a:ext cx="7023900" cy="5073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 sz="2200">
                <a:solidFill>
                  <a:srgbClr val="595959"/>
                </a:solidFill>
                <a:latin typeface="Lexend"/>
                <a:ea typeface="Lexend"/>
                <a:cs typeface="Lexend"/>
                <a:sym typeface="Lexend"/>
              </a:rPr>
              <a:t>3.  What was Aalke’s maiden name?  </a:t>
            </a:r>
            <a:endParaRPr sz="2200">
              <a:solidFill>
                <a:srgbClr val="595959"/>
              </a:solidFill>
              <a:latin typeface="Lexend"/>
              <a:ea typeface="Lexend"/>
              <a:cs typeface="Lexend"/>
              <a:sym typeface="Lexend"/>
            </a:endParaRPr>
          </a:p>
        </p:txBody>
      </p:sp>
      <p:sp>
        <p:nvSpPr>
          <p:cNvPr id="402" name="Google Shape;402;p39"/>
          <p:cNvSpPr txBox="1"/>
          <p:nvPr/>
        </p:nvSpPr>
        <p:spPr>
          <a:xfrm>
            <a:off x="2690950" y="2647375"/>
            <a:ext cx="35511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Gerdes</a:t>
            </a:r>
            <a:endParaRPr sz="3100">
              <a:solidFill>
                <a:srgbClr val="CC0000"/>
              </a:solidFill>
              <a:highlight>
                <a:srgbClr val="FFFFFF"/>
              </a:highlight>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2"/>
                                        </p:tgtEl>
                                        <p:attrNameLst>
                                          <p:attrName>style.visibility</p:attrName>
                                        </p:attrNameLst>
                                      </p:cBhvr>
                                      <p:to>
                                        <p:strVal val="visible"/>
                                      </p:to>
                                    </p:set>
                                    <p:animEffect transition="in" filter="fade">
                                      <p:cBhvr>
                                        <p:cTn id="7" dur="1000"/>
                                        <p:tgtEl>
                                          <p:spTgt spid="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0"/>
          <p:cNvSpPr txBox="1"/>
          <p:nvPr/>
        </p:nvSpPr>
        <p:spPr>
          <a:xfrm>
            <a:off x="2690950" y="2647375"/>
            <a:ext cx="35511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200 years old</a:t>
            </a:r>
            <a:endParaRPr sz="3100">
              <a:solidFill>
                <a:srgbClr val="CC0000"/>
              </a:solidFill>
              <a:highlight>
                <a:srgbClr val="FFFFFF"/>
              </a:highlight>
              <a:latin typeface="Lexend"/>
              <a:ea typeface="Lexend"/>
              <a:cs typeface="Lexend"/>
              <a:sym typeface="Lexend"/>
            </a:endParaRPr>
          </a:p>
        </p:txBody>
      </p:sp>
      <p:sp>
        <p:nvSpPr>
          <p:cNvPr id="408" name="Google Shape;408;p40"/>
          <p:cNvSpPr txBox="1"/>
          <p:nvPr/>
        </p:nvSpPr>
        <p:spPr>
          <a:xfrm>
            <a:off x="948025" y="1671850"/>
            <a:ext cx="7023900" cy="8085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 sz="2200">
                <a:solidFill>
                  <a:srgbClr val="595959"/>
                </a:solidFill>
                <a:latin typeface="Lexend"/>
                <a:ea typeface="Lexend"/>
                <a:cs typeface="Lexend"/>
                <a:sym typeface="Lexend"/>
              </a:rPr>
              <a:t>4.     How old would Johann Hinrich Wiemers    </a:t>
            </a:r>
            <a:endParaRPr sz="2200">
              <a:solidFill>
                <a:srgbClr val="595959"/>
              </a:solidFill>
              <a:latin typeface="Lexend"/>
              <a:ea typeface="Lexend"/>
              <a:cs typeface="Lexend"/>
              <a:sym typeface="Lexend"/>
            </a:endParaRPr>
          </a:p>
          <a:p>
            <a:pPr marL="457200" lvl="0" indent="0" algn="l" rtl="0">
              <a:spcBef>
                <a:spcPts val="0"/>
              </a:spcBef>
              <a:spcAft>
                <a:spcPts val="0"/>
              </a:spcAft>
              <a:buNone/>
            </a:pPr>
            <a:r>
              <a:rPr lang="en" sz="2200">
                <a:solidFill>
                  <a:srgbClr val="595959"/>
                </a:solidFill>
                <a:latin typeface="Lexend"/>
                <a:ea typeface="Lexend"/>
                <a:cs typeface="Lexend"/>
                <a:sym typeface="Lexend"/>
              </a:rPr>
              <a:t>        be in 2026?</a:t>
            </a:r>
            <a:endParaRPr sz="2200">
              <a:solidFill>
                <a:srgbClr val="595959"/>
              </a:solidFill>
              <a:latin typeface="Lexend"/>
              <a:ea typeface="Lexend"/>
              <a:cs typeface="Lexend"/>
              <a:sym typeface="Lexend"/>
            </a:endParaRPr>
          </a:p>
        </p:txBody>
      </p:sp>
      <p:sp>
        <p:nvSpPr>
          <p:cNvPr id="409" name="Google Shape;409;p40"/>
          <p:cNvSpPr txBox="1"/>
          <p:nvPr/>
        </p:nvSpPr>
        <p:spPr>
          <a:xfrm>
            <a:off x="2684425" y="3409800"/>
            <a:ext cx="35511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März 20, 1826</a:t>
            </a:r>
            <a:endParaRPr sz="3100">
              <a:solidFill>
                <a:srgbClr val="CC0000"/>
              </a:solidFill>
              <a:highlight>
                <a:srgbClr val="FFFFFF"/>
              </a:highlight>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7"/>
                                        </p:tgtEl>
                                        <p:attrNameLst>
                                          <p:attrName>style.visibility</p:attrName>
                                        </p:attrNameLst>
                                      </p:cBhvr>
                                      <p:to>
                                        <p:strVal val="visible"/>
                                      </p:to>
                                    </p:set>
                                    <p:animEffect transition="in" filter="fade">
                                      <p:cBhvr>
                                        <p:cTn id="7" dur="1000"/>
                                        <p:tgtEl>
                                          <p:spTgt spid="40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
                                        </p:tgtEl>
                                        <p:attrNameLst>
                                          <p:attrName>style.visibility</p:attrName>
                                        </p:attrNameLst>
                                      </p:cBhvr>
                                      <p:to>
                                        <p:strVal val="visible"/>
                                      </p:to>
                                    </p:set>
                                    <p:animEffect transition="in" filter="fade">
                                      <p:cBhvr>
                                        <p:cTn id="12" dur="1000"/>
                                        <p:tgtEl>
                                          <p:spTgt spid="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41"/>
          <p:cNvSpPr txBox="1"/>
          <p:nvPr/>
        </p:nvSpPr>
        <p:spPr>
          <a:xfrm>
            <a:off x="2690950" y="2647375"/>
            <a:ext cx="35511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Wie geht’s?</a:t>
            </a:r>
            <a:endParaRPr sz="3100">
              <a:solidFill>
                <a:srgbClr val="CC0000"/>
              </a:solidFill>
              <a:highlight>
                <a:srgbClr val="FFFFFF"/>
              </a:highlight>
              <a:latin typeface="Lexend"/>
              <a:ea typeface="Lexend"/>
              <a:cs typeface="Lexend"/>
              <a:sym typeface="Lexend"/>
            </a:endParaRPr>
          </a:p>
        </p:txBody>
      </p:sp>
      <p:sp>
        <p:nvSpPr>
          <p:cNvPr id="415" name="Google Shape;415;p41"/>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5.  How do you ask, “How are you?” in German?  </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4"/>
                                        </p:tgtEl>
                                        <p:attrNameLst>
                                          <p:attrName>style.visibility</p:attrName>
                                        </p:attrNameLst>
                                      </p:cBhvr>
                                      <p:to>
                                        <p:strVal val="visible"/>
                                      </p:to>
                                    </p:set>
                                    <p:animEffect transition="in" filter="fade">
                                      <p:cBhvr>
                                        <p:cTn id="7" dur="1000"/>
                                        <p:tgtEl>
                                          <p:spTgt spid="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2"/>
          <p:cNvSpPr txBox="1"/>
          <p:nvPr/>
        </p:nvSpPr>
        <p:spPr>
          <a:xfrm>
            <a:off x="2909275" y="2493275"/>
            <a:ext cx="25866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pants</a:t>
            </a:r>
            <a:endParaRPr sz="3100">
              <a:solidFill>
                <a:srgbClr val="CC0000"/>
              </a:solidFill>
              <a:highlight>
                <a:srgbClr val="FFFFFF"/>
              </a:highlight>
              <a:latin typeface="Lexend"/>
              <a:ea typeface="Lexend"/>
              <a:cs typeface="Lexend"/>
              <a:sym typeface="Lexend"/>
            </a:endParaRPr>
          </a:p>
        </p:txBody>
      </p:sp>
      <p:sp>
        <p:nvSpPr>
          <p:cNvPr id="421" name="Google Shape;421;p42"/>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6.  What is </a:t>
            </a:r>
            <a:r>
              <a:rPr lang="en" sz="2200" u="sng">
                <a:solidFill>
                  <a:srgbClr val="595959"/>
                </a:solidFill>
                <a:latin typeface="Lexend"/>
                <a:ea typeface="Lexend"/>
                <a:cs typeface="Lexend"/>
                <a:sym typeface="Lexend"/>
              </a:rPr>
              <a:t>hose</a:t>
            </a:r>
            <a:r>
              <a:rPr lang="en" sz="2200">
                <a:solidFill>
                  <a:srgbClr val="595959"/>
                </a:solidFill>
                <a:latin typeface="Lexend"/>
                <a:ea typeface="Lexend"/>
                <a:cs typeface="Lexend"/>
                <a:sym typeface="Lexend"/>
              </a:rPr>
              <a:t> in English?  </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0"/>
                                        </p:tgtEl>
                                        <p:attrNameLst>
                                          <p:attrName>style.visibility</p:attrName>
                                        </p:attrNameLst>
                                      </p:cBhvr>
                                      <p:to>
                                        <p:strVal val="visible"/>
                                      </p:to>
                                    </p:set>
                                    <p:animEffect transition="in" filter="fade">
                                      <p:cBhvr>
                                        <p:cTn id="7" dur="1000"/>
                                        <p:tgtEl>
                                          <p:spTgt spid="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43"/>
          <p:cNvSpPr txBox="1"/>
          <p:nvPr/>
        </p:nvSpPr>
        <p:spPr>
          <a:xfrm>
            <a:off x="1096575" y="1406025"/>
            <a:ext cx="7117200" cy="22050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Castroville (1844)</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Quihi (1845)</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Vandenburg (1845)*</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D’Hanis (1847)</a:t>
            </a:r>
            <a:endParaRPr sz="3100">
              <a:solidFill>
                <a:srgbClr val="CC0000"/>
              </a:solidFill>
              <a:highlight>
                <a:srgbClr val="FFFFFF"/>
              </a:highlight>
              <a:latin typeface="Lexend"/>
              <a:ea typeface="Lexend"/>
              <a:cs typeface="Lexend"/>
              <a:sym typeface="Lexend"/>
            </a:endParaRPr>
          </a:p>
          <a:p>
            <a:pPr marL="0" lvl="0" indent="0" algn="l" rtl="0">
              <a:spcBef>
                <a:spcPts val="0"/>
              </a:spcBef>
              <a:spcAft>
                <a:spcPts val="0"/>
              </a:spcAft>
              <a:buNone/>
            </a:pPr>
            <a:endParaRPr sz="20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2200">
                <a:solidFill>
                  <a:srgbClr val="CC0000"/>
                </a:solidFill>
                <a:highlight>
                  <a:srgbClr val="FFFFFF"/>
                </a:highlight>
                <a:latin typeface="Lexend"/>
                <a:ea typeface="Lexend"/>
                <a:cs typeface="Lexend"/>
                <a:sym typeface="Lexend"/>
              </a:rPr>
              <a:t>*New Fountain (1847) left Verde (Lucky’s) Creek dried up and left Vandenburg.</a:t>
            </a:r>
            <a:r>
              <a:rPr lang="en" sz="3100">
                <a:solidFill>
                  <a:srgbClr val="CC0000"/>
                </a:solidFill>
                <a:highlight>
                  <a:srgbClr val="FFFFFF"/>
                </a:highlight>
                <a:latin typeface="Lexend"/>
                <a:ea typeface="Lexend"/>
                <a:cs typeface="Lexend"/>
                <a:sym typeface="Lexend"/>
              </a:rPr>
              <a:t> </a:t>
            </a:r>
            <a:endParaRPr sz="3100">
              <a:solidFill>
                <a:srgbClr val="CC0000"/>
              </a:solidFill>
              <a:highlight>
                <a:srgbClr val="FFFFFF"/>
              </a:highlight>
              <a:latin typeface="Lexend"/>
              <a:ea typeface="Lexend"/>
              <a:cs typeface="Lexend"/>
              <a:sym typeface="Lexend"/>
            </a:endParaRPr>
          </a:p>
        </p:txBody>
      </p:sp>
      <p:sp>
        <p:nvSpPr>
          <p:cNvPr id="427" name="Google Shape;427;p43"/>
          <p:cNvSpPr txBox="1"/>
          <p:nvPr/>
        </p:nvSpPr>
        <p:spPr>
          <a:xfrm>
            <a:off x="1363325" y="497600"/>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7.  What places were founded first by Henri Casto?  </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6"/>
                                        </p:tgtEl>
                                        <p:attrNameLst>
                                          <p:attrName>style.visibility</p:attrName>
                                        </p:attrNameLst>
                                      </p:cBhvr>
                                      <p:to>
                                        <p:strVal val="visible"/>
                                      </p:to>
                                    </p:set>
                                    <p:animEffect transition="in" filter="fade">
                                      <p:cBhvr>
                                        <p:cTn id="7"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44"/>
          <p:cNvSpPr txBox="1"/>
          <p:nvPr/>
        </p:nvSpPr>
        <p:spPr>
          <a:xfrm>
            <a:off x="2690950" y="2647375"/>
            <a:ext cx="3551100" cy="13140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1877 </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2100">
                <a:solidFill>
                  <a:srgbClr val="CC0000"/>
                </a:solidFill>
                <a:highlight>
                  <a:srgbClr val="FFFFFF"/>
                </a:highlight>
                <a:latin typeface="Lexend"/>
                <a:ea typeface="Lexend"/>
                <a:cs typeface="Lexend"/>
                <a:sym typeface="Lexend"/>
              </a:rPr>
              <a:t>(26 years after Wiemers arrived in TX.)</a:t>
            </a:r>
            <a:endParaRPr sz="2100">
              <a:solidFill>
                <a:srgbClr val="CC0000"/>
              </a:solidFill>
              <a:highlight>
                <a:srgbClr val="FFFFFF"/>
              </a:highlight>
              <a:latin typeface="Lexend"/>
              <a:ea typeface="Lexend"/>
              <a:cs typeface="Lexend"/>
              <a:sym typeface="Lexend"/>
            </a:endParaRPr>
          </a:p>
        </p:txBody>
      </p:sp>
      <p:sp>
        <p:nvSpPr>
          <p:cNvPr id="433" name="Google Shape;433;p44"/>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8.  What year was the last Indian raid in Medina County?  </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1000"/>
                                        <p:tgtEl>
                                          <p:spTgt spid="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45"/>
          <p:cNvSpPr txBox="1"/>
          <p:nvPr/>
        </p:nvSpPr>
        <p:spPr>
          <a:xfrm>
            <a:off x="1971750" y="2679475"/>
            <a:ext cx="47262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Aurich, Ostfriesland</a:t>
            </a:r>
            <a:endParaRPr sz="3100">
              <a:solidFill>
                <a:srgbClr val="CC0000"/>
              </a:solidFill>
              <a:highlight>
                <a:srgbClr val="FFFFFF"/>
              </a:highlight>
              <a:latin typeface="Lexend"/>
              <a:ea typeface="Lexend"/>
              <a:cs typeface="Lexend"/>
              <a:sym typeface="Lexend"/>
            </a:endParaRPr>
          </a:p>
        </p:txBody>
      </p:sp>
      <p:sp>
        <p:nvSpPr>
          <p:cNvPr id="439" name="Google Shape;439;p45"/>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9.  What town did the Wiemers immigrate from?</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8"/>
                                        </p:tgtEl>
                                        <p:attrNameLst>
                                          <p:attrName>style.visibility</p:attrName>
                                        </p:attrNameLst>
                                      </p:cBhvr>
                                      <p:to>
                                        <p:strVal val="visible"/>
                                      </p:to>
                                    </p:set>
                                    <p:animEffect transition="in" filter="fade">
                                      <p:cBhvr>
                                        <p:cTn id="7" dur="1000"/>
                                        <p:tgtEl>
                                          <p:spTgt spid="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46"/>
          <p:cNvSpPr txBox="1"/>
          <p:nvPr/>
        </p:nvSpPr>
        <p:spPr>
          <a:xfrm>
            <a:off x="2738850" y="2632425"/>
            <a:ext cx="3551100" cy="15864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Oktober</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endParaRPr sz="25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Juli</a:t>
            </a:r>
            <a:endParaRPr sz="3100">
              <a:solidFill>
                <a:srgbClr val="CC0000"/>
              </a:solidFill>
              <a:highlight>
                <a:srgbClr val="FFFFFF"/>
              </a:highlight>
              <a:latin typeface="Lexend"/>
              <a:ea typeface="Lexend"/>
              <a:cs typeface="Lexend"/>
              <a:sym typeface="Lexend"/>
            </a:endParaRPr>
          </a:p>
        </p:txBody>
      </p:sp>
      <p:sp>
        <p:nvSpPr>
          <p:cNvPr id="445" name="Google Shape;445;p46"/>
          <p:cNvSpPr txBox="1"/>
          <p:nvPr/>
        </p:nvSpPr>
        <p:spPr>
          <a:xfrm>
            <a:off x="1213000" y="1648275"/>
            <a:ext cx="5639400" cy="11460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10.  How do you say the months October and July in German?</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4"/>
                                        </p:tgtEl>
                                        <p:attrNameLst>
                                          <p:attrName>style.visibility</p:attrName>
                                        </p:attrNameLst>
                                      </p:cBhvr>
                                      <p:to>
                                        <p:strVal val="visible"/>
                                      </p:to>
                                    </p:set>
                                    <p:animEffect transition="in" filter="fade">
                                      <p:cBhvr>
                                        <p:cTn id="7" dur="1000"/>
                                        <p:tgtEl>
                                          <p:spTgt spid="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47"/>
          <p:cNvSpPr txBox="1"/>
          <p:nvPr/>
        </p:nvSpPr>
        <p:spPr>
          <a:xfrm>
            <a:off x="2690950" y="2647375"/>
            <a:ext cx="3551100" cy="15408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ja</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endParaRPr sz="25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nein</a:t>
            </a:r>
            <a:endParaRPr sz="3100">
              <a:solidFill>
                <a:srgbClr val="CC0000"/>
              </a:solidFill>
              <a:highlight>
                <a:srgbClr val="FFFFFF"/>
              </a:highlight>
              <a:latin typeface="Lexend"/>
              <a:ea typeface="Lexend"/>
              <a:cs typeface="Lexend"/>
              <a:sym typeface="Lexend"/>
            </a:endParaRPr>
          </a:p>
        </p:txBody>
      </p:sp>
      <p:sp>
        <p:nvSpPr>
          <p:cNvPr id="451" name="Google Shape;451;p47"/>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11.  How do you say </a:t>
            </a:r>
            <a:r>
              <a:rPr lang="en" sz="2200" u="sng">
                <a:solidFill>
                  <a:srgbClr val="595959"/>
                </a:solidFill>
                <a:latin typeface="Lexend"/>
                <a:ea typeface="Lexend"/>
                <a:cs typeface="Lexend"/>
                <a:sym typeface="Lexend"/>
              </a:rPr>
              <a:t>yes</a:t>
            </a:r>
            <a:r>
              <a:rPr lang="en" sz="2200">
                <a:solidFill>
                  <a:srgbClr val="595959"/>
                </a:solidFill>
                <a:latin typeface="Lexend"/>
                <a:ea typeface="Lexend"/>
                <a:cs typeface="Lexend"/>
                <a:sym typeface="Lexend"/>
              </a:rPr>
              <a:t> and </a:t>
            </a:r>
            <a:r>
              <a:rPr lang="en" sz="2200" u="sng">
                <a:solidFill>
                  <a:srgbClr val="595959"/>
                </a:solidFill>
                <a:latin typeface="Lexend"/>
                <a:ea typeface="Lexend"/>
                <a:cs typeface="Lexend"/>
                <a:sym typeface="Lexend"/>
              </a:rPr>
              <a:t>no</a:t>
            </a:r>
            <a:r>
              <a:rPr lang="en" sz="2200">
                <a:solidFill>
                  <a:srgbClr val="595959"/>
                </a:solidFill>
                <a:latin typeface="Lexend"/>
                <a:ea typeface="Lexend"/>
                <a:cs typeface="Lexend"/>
                <a:sym typeface="Lexend"/>
              </a:rPr>
              <a:t> in German?</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0"/>
                                        </p:tgtEl>
                                        <p:attrNameLst>
                                          <p:attrName>style.visibility</p:attrName>
                                        </p:attrNameLst>
                                      </p:cBhvr>
                                      <p:to>
                                        <p:strVal val="visible"/>
                                      </p:to>
                                    </p:set>
                                    <p:animEffect transition="in" filter="fade">
                                      <p:cBhvr>
                                        <p:cTn id="7" dur="1000"/>
                                        <p:tgtEl>
                                          <p:spTgt spid="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8"/>
          <p:cNvSpPr txBox="1"/>
          <p:nvPr/>
        </p:nvSpPr>
        <p:spPr>
          <a:xfrm>
            <a:off x="2690950" y="2647375"/>
            <a:ext cx="3551100" cy="15561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dog</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endParaRPr sz="24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cat </a:t>
            </a:r>
            <a:endParaRPr sz="3100">
              <a:solidFill>
                <a:srgbClr val="CC0000"/>
              </a:solidFill>
              <a:highlight>
                <a:srgbClr val="FFFFFF"/>
              </a:highlight>
              <a:latin typeface="Lexend"/>
              <a:ea typeface="Lexend"/>
              <a:cs typeface="Lexend"/>
              <a:sym typeface="Lexend"/>
            </a:endParaRPr>
          </a:p>
        </p:txBody>
      </p:sp>
      <p:sp>
        <p:nvSpPr>
          <p:cNvPr id="457" name="Google Shape;457;p48"/>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12.  What do the words </a:t>
            </a:r>
            <a:r>
              <a:rPr lang="en" sz="2200" u="sng">
                <a:solidFill>
                  <a:srgbClr val="595959"/>
                </a:solidFill>
                <a:latin typeface="Lexend"/>
                <a:ea typeface="Lexend"/>
                <a:cs typeface="Lexend"/>
                <a:sym typeface="Lexend"/>
              </a:rPr>
              <a:t>Hund</a:t>
            </a:r>
            <a:r>
              <a:rPr lang="en" sz="2200">
                <a:solidFill>
                  <a:srgbClr val="595959"/>
                </a:solidFill>
                <a:latin typeface="Lexend"/>
                <a:ea typeface="Lexend"/>
                <a:cs typeface="Lexend"/>
                <a:sym typeface="Lexend"/>
              </a:rPr>
              <a:t> and </a:t>
            </a:r>
            <a:r>
              <a:rPr lang="en" sz="2200" u="sng">
                <a:solidFill>
                  <a:srgbClr val="595959"/>
                </a:solidFill>
                <a:latin typeface="Lexend"/>
                <a:ea typeface="Lexend"/>
                <a:cs typeface="Lexend"/>
                <a:sym typeface="Lexend"/>
              </a:rPr>
              <a:t>Katze</a:t>
            </a:r>
            <a:r>
              <a:rPr lang="en" sz="2200">
                <a:solidFill>
                  <a:srgbClr val="595959"/>
                </a:solidFill>
                <a:latin typeface="Lexend"/>
                <a:ea typeface="Lexend"/>
                <a:cs typeface="Lexend"/>
                <a:sym typeface="Lexend"/>
              </a:rPr>
              <a:t> mean in English?</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6"/>
                                        </p:tgtEl>
                                        <p:attrNameLst>
                                          <p:attrName>style.visibility</p:attrName>
                                        </p:attrNameLst>
                                      </p:cBhvr>
                                      <p:to>
                                        <p:strVal val="visible"/>
                                      </p:to>
                                    </p:set>
                                    <p:animEffect transition="in" filter="fade">
                                      <p:cBhvr>
                                        <p:cTn id="7" dur="1000"/>
                                        <p:tgtEl>
                                          <p:spTgt spid="4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49"/>
          <p:cNvSpPr txBox="1"/>
          <p:nvPr/>
        </p:nvSpPr>
        <p:spPr>
          <a:xfrm>
            <a:off x="2948050" y="2639750"/>
            <a:ext cx="29358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wei</a:t>
            </a:r>
            <a:r>
              <a:rPr lang="en" sz="3100">
                <a:solidFill>
                  <a:srgbClr val="CC0000"/>
                </a:solidFill>
                <a:highlight>
                  <a:schemeClr val="lt1"/>
                </a:highlight>
                <a:latin typeface="Lexend"/>
                <a:ea typeface="Lexend"/>
                <a:cs typeface="Lexend"/>
                <a:sym typeface="Lexend"/>
              </a:rPr>
              <a:t>ß</a:t>
            </a:r>
            <a:endParaRPr sz="3100">
              <a:solidFill>
                <a:srgbClr val="CC0000"/>
              </a:solidFill>
              <a:highlight>
                <a:schemeClr val="lt1"/>
              </a:highlight>
              <a:latin typeface="Lexend"/>
              <a:ea typeface="Lexend"/>
              <a:cs typeface="Lexend"/>
              <a:sym typeface="Lexend"/>
            </a:endParaRPr>
          </a:p>
        </p:txBody>
      </p:sp>
      <p:sp>
        <p:nvSpPr>
          <p:cNvPr id="463" name="Google Shape;463;p49"/>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13.  How do you say </a:t>
            </a:r>
            <a:r>
              <a:rPr lang="en" sz="2200" u="sng">
                <a:solidFill>
                  <a:srgbClr val="595959"/>
                </a:solidFill>
                <a:latin typeface="Lexend"/>
                <a:ea typeface="Lexend"/>
                <a:cs typeface="Lexend"/>
                <a:sym typeface="Lexend"/>
              </a:rPr>
              <a:t>white</a:t>
            </a:r>
            <a:r>
              <a:rPr lang="en" sz="2200">
                <a:solidFill>
                  <a:srgbClr val="595959"/>
                </a:solidFill>
                <a:latin typeface="Lexend"/>
                <a:ea typeface="Lexend"/>
                <a:cs typeface="Lexend"/>
                <a:sym typeface="Lexend"/>
              </a:rPr>
              <a:t> in German?</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2"/>
                                        </p:tgtEl>
                                        <p:attrNameLst>
                                          <p:attrName>style.visibility</p:attrName>
                                        </p:attrNameLst>
                                      </p:cBhvr>
                                      <p:to>
                                        <p:strVal val="visible"/>
                                      </p:to>
                                    </p:set>
                                    <p:animEffect transition="in" filter="fade">
                                      <p:cBhvr>
                                        <p:cTn id="7" dur="1000"/>
                                        <p:tgtEl>
                                          <p:spTgt spid="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50"/>
          <p:cNvSpPr txBox="1"/>
          <p:nvPr/>
        </p:nvSpPr>
        <p:spPr>
          <a:xfrm>
            <a:off x="2690950" y="2647375"/>
            <a:ext cx="3551100" cy="12468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Texas 1856 </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(5 years later)</a:t>
            </a:r>
            <a:endParaRPr sz="3100">
              <a:solidFill>
                <a:srgbClr val="CC0000"/>
              </a:solidFill>
              <a:highlight>
                <a:srgbClr val="FFFFFF"/>
              </a:highlight>
              <a:latin typeface="Lexend"/>
              <a:ea typeface="Lexend"/>
              <a:cs typeface="Lexend"/>
              <a:sym typeface="Lexend"/>
            </a:endParaRPr>
          </a:p>
        </p:txBody>
      </p:sp>
      <p:sp>
        <p:nvSpPr>
          <p:cNvPr id="469" name="Google Shape;469;p50"/>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14.  Did John &amp; Aalke marry in Germany or Texas?</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8"/>
                                        </p:tgtEl>
                                        <p:attrNameLst>
                                          <p:attrName>style.visibility</p:attrName>
                                        </p:attrNameLst>
                                      </p:cBhvr>
                                      <p:to>
                                        <p:strVal val="visible"/>
                                      </p:to>
                                    </p:set>
                                    <p:animEffect transition="in" filter="fade">
                                      <p:cBhvr>
                                        <p:cTn id="7" dur="1000"/>
                                        <p:tgtEl>
                                          <p:spTgt spid="4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51"/>
          <p:cNvSpPr txBox="1"/>
          <p:nvPr/>
        </p:nvSpPr>
        <p:spPr>
          <a:xfrm>
            <a:off x="2724450" y="2688500"/>
            <a:ext cx="3551100" cy="14739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Plattdeutsch (Low German)</a:t>
            </a:r>
            <a:endParaRPr sz="3100">
              <a:solidFill>
                <a:srgbClr val="CC0000"/>
              </a:solidFill>
              <a:highlight>
                <a:srgbClr val="FFFFFF"/>
              </a:highlight>
              <a:latin typeface="Lexend"/>
              <a:ea typeface="Lexend"/>
              <a:cs typeface="Lexend"/>
              <a:sym typeface="Lexend"/>
            </a:endParaRPr>
          </a:p>
        </p:txBody>
      </p:sp>
      <p:sp>
        <p:nvSpPr>
          <p:cNvPr id="475" name="Google Shape;475;p51"/>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15.  What German dialect did people from Ostfriesland speak?</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4"/>
                                        </p:tgtEl>
                                        <p:attrNameLst>
                                          <p:attrName>style.visibility</p:attrName>
                                        </p:attrNameLst>
                                      </p:cBhvr>
                                      <p:to>
                                        <p:strVal val="visible"/>
                                      </p:to>
                                    </p:set>
                                    <p:animEffect transition="in" filter="fade">
                                      <p:cBhvr>
                                        <p:cTn id="7" dur="1000"/>
                                        <p:tgtEl>
                                          <p:spTgt spid="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52"/>
          <p:cNvSpPr txBox="1"/>
          <p:nvPr/>
        </p:nvSpPr>
        <p:spPr>
          <a:xfrm>
            <a:off x="3026275" y="2456875"/>
            <a:ext cx="3200400" cy="7791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 fünf  </a:t>
            </a:r>
            <a:endParaRPr sz="3100">
              <a:solidFill>
                <a:srgbClr val="CC0000"/>
              </a:solidFill>
              <a:highlight>
                <a:srgbClr val="FFFFFF"/>
              </a:highlight>
              <a:latin typeface="Lexend"/>
              <a:ea typeface="Lexend"/>
              <a:cs typeface="Lexend"/>
              <a:sym typeface="Lexend"/>
            </a:endParaRPr>
          </a:p>
        </p:txBody>
      </p:sp>
      <p:sp>
        <p:nvSpPr>
          <p:cNvPr id="481" name="Google Shape;481;p52"/>
          <p:cNvSpPr txBox="1"/>
          <p:nvPr/>
        </p:nvSpPr>
        <p:spPr>
          <a:xfrm>
            <a:off x="875425" y="1663650"/>
            <a:ext cx="6835200" cy="9081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16.  How do you say the number </a:t>
            </a:r>
            <a:r>
              <a:rPr lang="en" sz="2200" u="sng">
                <a:solidFill>
                  <a:srgbClr val="595959"/>
                </a:solidFill>
                <a:latin typeface="Lexend"/>
                <a:ea typeface="Lexend"/>
                <a:cs typeface="Lexend"/>
                <a:sym typeface="Lexend"/>
              </a:rPr>
              <a:t>5</a:t>
            </a:r>
            <a:r>
              <a:rPr lang="en" sz="2200">
                <a:solidFill>
                  <a:srgbClr val="595959"/>
                </a:solidFill>
                <a:latin typeface="Lexend"/>
                <a:ea typeface="Lexend"/>
                <a:cs typeface="Lexend"/>
                <a:sym typeface="Lexend"/>
              </a:rPr>
              <a:t> in German?</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animEffect transition="in" filter="fade">
                                      <p:cBhvr>
                                        <p:cTn id="7" dur="1000"/>
                                        <p:tgtEl>
                                          <p:spTgt spid="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53"/>
          <p:cNvSpPr txBox="1"/>
          <p:nvPr/>
        </p:nvSpPr>
        <p:spPr>
          <a:xfrm>
            <a:off x="2690950" y="2388300"/>
            <a:ext cx="3551100" cy="7674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nouns</a:t>
            </a:r>
            <a:endParaRPr sz="3100">
              <a:solidFill>
                <a:srgbClr val="CC0000"/>
              </a:solidFill>
              <a:highlight>
                <a:srgbClr val="FFFFFF"/>
              </a:highlight>
              <a:latin typeface="Lexend"/>
              <a:ea typeface="Lexend"/>
              <a:cs typeface="Lexend"/>
              <a:sym typeface="Lexend"/>
            </a:endParaRPr>
          </a:p>
        </p:txBody>
      </p:sp>
      <p:sp>
        <p:nvSpPr>
          <p:cNvPr id="487" name="Google Shape;487;p53"/>
          <p:cNvSpPr txBox="1"/>
          <p:nvPr/>
        </p:nvSpPr>
        <p:spPr>
          <a:xfrm>
            <a:off x="944000" y="1648275"/>
            <a:ext cx="6637200" cy="5970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17.  What words are capitalized in German?</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6"/>
                                        </p:tgtEl>
                                        <p:attrNameLst>
                                          <p:attrName>style.visibility</p:attrName>
                                        </p:attrNameLst>
                                      </p:cBhvr>
                                      <p:to>
                                        <p:strVal val="visible"/>
                                      </p:to>
                                    </p:set>
                                    <p:animEffect transition="in" filter="fade">
                                      <p:cBhvr>
                                        <p:cTn id="7" dur="1000"/>
                                        <p:tgtEl>
                                          <p:spTgt spid="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54"/>
          <p:cNvSpPr txBox="1"/>
          <p:nvPr/>
        </p:nvSpPr>
        <p:spPr>
          <a:xfrm>
            <a:off x="2690950" y="2647375"/>
            <a:ext cx="3551100" cy="11793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Germanic Language</a:t>
            </a:r>
            <a:endParaRPr sz="3100">
              <a:solidFill>
                <a:srgbClr val="CC0000"/>
              </a:solidFill>
              <a:highlight>
                <a:srgbClr val="FFFFFF"/>
              </a:highlight>
              <a:latin typeface="Lexend"/>
              <a:ea typeface="Lexend"/>
              <a:cs typeface="Lexend"/>
              <a:sym typeface="Lexend"/>
            </a:endParaRPr>
          </a:p>
        </p:txBody>
      </p:sp>
      <p:sp>
        <p:nvSpPr>
          <p:cNvPr id="493" name="Google Shape;493;p54"/>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18.  What language group does German and English belong to?</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2"/>
                                        </p:tgtEl>
                                        <p:attrNameLst>
                                          <p:attrName>style.visibility</p:attrName>
                                        </p:attrNameLst>
                                      </p:cBhvr>
                                      <p:to>
                                        <p:strVal val="visible"/>
                                      </p:to>
                                    </p:set>
                                    <p:animEffect transition="in" filter="fade">
                                      <p:cBhvr>
                                        <p:cTn id="7" dur="10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55"/>
          <p:cNvSpPr txBox="1"/>
          <p:nvPr/>
        </p:nvSpPr>
        <p:spPr>
          <a:xfrm>
            <a:off x="2866000" y="3166550"/>
            <a:ext cx="3551100" cy="6687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1858</a:t>
            </a:r>
            <a:endParaRPr sz="3100">
              <a:solidFill>
                <a:srgbClr val="CC0000"/>
              </a:solidFill>
              <a:highlight>
                <a:srgbClr val="FFFFFF"/>
              </a:highlight>
              <a:latin typeface="Lexend"/>
              <a:ea typeface="Lexend"/>
              <a:cs typeface="Lexend"/>
              <a:sym typeface="Lexend"/>
            </a:endParaRPr>
          </a:p>
        </p:txBody>
      </p:sp>
      <p:sp>
        <p:nvSpPr>
          <p:cNvPr id="499" name="Google Shape;499;p55"/>
          <p:cNvSpPr txBox="1"/>
          <p:nvPr/>
        </p:nvSpPr>
        <p:spPr>
          <a:xfrm>
            <a:off x="1213000" y="1648275"/>
            <a:ext cx="6857100" cy="13752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19.  What year was the New Fountain Methodist Church established by meeting under John &amp; Aalke’s oak tree?</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8"/>
                                        </p:tgtEl>
                                        <p:attrNameLst>
                                          <p:attrName>style.visibility</p:attrName>
                                        </p:attrNameLst>
                                      </p:cBhvr>
                                      <p:to>
                                        <p:strVal val="visible"/>
                                      </p:to>
                                    </p:set>
                                    <p:animEffect transition="in" filter="fade">
                                      <p:cBhvr>
                                        <p:cTn id="7" dur="1000"/>
                                        <p:tgtEl>
                                          <p:spTgt spid="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56"/>
          <p:cNvSpPr txBox="1"/>
          <p:nvPr/>
        </p:nvSpPr>
        <p:spPr>
          <a:xfrm>
            <a:off x="2690950" y="2647375"/>
            <a:ext cx="3551100" cy="15561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Auf Wiedersehen</a:t>
            </a:r>
            <a:endParaRPr sz="31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endParaRPr sz="2500">
              <a:solidFill>
                <a:srgbClr val="CC0000"/>
              </a:solidFill>
              <a:highlight>
                <a:srgbClr val="FFFFFF"/>
              </a:highlight>
              <a:latin typeface="Lexend"/>
              <a:ea typeface="Lexend"/>
              <a:cs typeface="Lexend"/>
              <a:sym typeface="Lexend"/>
            </a:endParaRPr>
          </a:p>
          <a:p>
            <a:pPr marL="0" lvl="0" indent="0" algn="ctr" rtl="0">
              <a:spcBef>
                <a:spcPts val="0"/>
              </a:spcBef>
              <a:spcAft>
                <a:spcPts val="0"/>
              </a:spcAft>
              <a:buNone/>
            </a:pPr>
            <a:r>
              <a:rPr lang="en" sz="3100">
                <a:solidFill>
                  <a:srgbClr val="CC0000"/>
                </a:solidFill>
                <a:highlight>
                  <a:srgbClr val="FFFFFF"/>
                </a:highlight>
                <a:latin typeface="Lexend"/>
                <a:ea typeface="Lexend"/>
                <a:cs typeface="Lexend"/>
                <a:sym typeface="Lexend"/>
              </a:rPr>
              <a:t>Tschüss </a:t>
            </a:r>
            <a:endParaRPr sz="3100">
              <a:solidFill>
                <a:srgbClr val="CC0000"/>
              </a:solidFill>
              <a:highlight>
                <a:srgbClr val="FFFFFF"/>
              </a:highlight>
              <a:latin typeface="Lexend"/>
              <a:ea typeface="Lexend"/>
              <a:cs typeface="Lexend"/>
              <a:sym typeface="Lexend"/>
            </a:endParaRPr>
          </a:p>
        </p:txBody>
      </p:sp>
      <p:sp>
        <p:nvSpPr>
          <p:cNvPr id="505" name="Google Shape;505;p56"/>
          <p:cNvSpPr txBox="1"/>
          <p:nvPr/>
        </p:nvSpPr>
        <p:spPr>
          <a:xfrm>
            <a:off x="1213000" y="1648275"/>
            <a:ext cx="56394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2200">
                <a:solidFill>
                  <a:srgbClr val="595959"/>
                </a:solidFill>
                <a:latin typeface="Lexend"/>
                <a:ea typeface="Lexend"/>
                <a:cs typeface="Lexend"/>
                <a:sym typeface="Lexend"/>
              </a:rPr>
              <a:t>20. Tell me two ways to say “Goodbye” in German?</a:t>
            </a:r>
            <a:endParaRPr sz="2200">
              <a:solidFill>
                <a:srgbClr val="595959"/>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4"/>
                                        </p:tgtEl>
                                        <p:attrNameLst>
                                          <p:attrName>style.visibility</p:attrName>
                                        </p:attrNameLst>
                                      </p:cBhvr>
                                      <p:to>
                                        <p:strVal val="visible"/>
                                      </p:to>
                                    </p:set>
                                    <p:animEffect transition="in" filter="fade">
                                      <p:cBhvr>
                                        <p:cTn id="7" dur="1000"/>
                                        <p:tgtEl>
                                          <p:spTgt spid="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57"/>
          <p:cNvSpPr txBox="1"/>
          <p:nvPr/>
        </p:nvSpPr>
        <p:spPr>
          <a:xfrm>
            <a:off x="4079950" y="1009600"/>
            <a:ext cx="4438800" cy="7674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sz="4300">
                <a:solidFill>
                  <a:srgbClr val="595959"/>
                </a:solidFill>
                <a:latin typeface="Lexend"/>
                <a:ea typeface="Lexend"/>
                <a:cs typeface="Lexend"/>
                <a:sym typeface="Lexend"/>
              </a:rPr>
              <a:t>Dankesch</a:t>
            </a:r>
            <a:r>
              <a:rPr lang="en" sz="3400">
                <a:solidFill>
                  <a:srgbClr val="595959"/>
                </a:solidFill>
                <a:latin typeface="Lexend"/>
                <a:ea typeface="Lexend"/>
                <a:cs typeface="Lexend"/>
                <a:sym typeface="Lexend"/>
              </a:rPr>
              <a:t>Ö</a:t>
            </a:r>
            <a:r>
              <a:rPr lang="en" sz="4300">
                <a:solidFill>
                  <a:srgbClr val="595959"/>
                </a:solidFill>
                <a:latin typeface="Lexend"/>
                <a:ea typeface="Lexend"/>
                <a:cs typeface="Lexend"/>
                <a:sym typeface="Lexend"/>
              </a:rPr>
              <a:t>n!</a:t>
            </a:r>
            <a:endParaRPr sz="4300">
              <a:solidFill>
                <a:srgbClr val="595959"/>
              </a:solidFill>
              <a:latin typeface="Lexend"/>
              <a:ea typeface="Lexend"/>
              <a:cs typeface="Lexend"/>
              <a:sym typeface="Lexend"/>
            </a:endParaRPr>
          </a:p>
        </p:txBody>
      </p:sp>
      <p:pic>
        <p:nvPicPr>
          <p:cNvPr id="511" name="Google Shape;511;p57"/>
          <p:cNvPicPr preferRelativeResize="0"/>
          <p:nvPr/>
        </p:nvPicPr>
        <p:blipFill rotWithShape="1">
          <a:blip r:embed="rId3">
            <a:alphaModFix/>
          </a:blip>
          <a:srcRect b="-4603"/>
          <a:stretch/>
        </p:blipFill>
        <p:spPr>
          <a:xfrm>
            <a:off x="560900" y="291125"/>
            <a:ext cx="3046001" cy="4561250"/>
          </a:xfrm>
          <a:prstGeom prst="rect">
            <a:avLst/>
          </a:prstGeom>
          <a:noFill/>
          <a:ln w="76200" cap="flat" cmpd="sng">
            <a:solidFill>
              <a:srgbClr val="CC0000"/>
            </a:solidFill>
            <a:prstDash val="solid"/>
            <a:round/>
            <a:headEnd type="none" w="sm" len="sm"/>
            <a:tailEnd type="none" w="sm" len="sm"/>
          </a:ln>
        </p:spPr>
      </p:pic>
      <p:sp>
        <p:nvSpPr>
          <p:cNvPr id="512" name="Google Shape;512;p57"/>
          <p:cNvSpPr txBox="1"/>
          <p:nvPr/>
        </p:nvSpPr>
        <p:spPr>
          <a:xfrm>
            <a:off x="4708275" y="2344300"/>
            <a:ext cx="3566100" cy="80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2"/>
                </a:solidFill>
                <a:latin typeface="Lexend"/>
                <a:ea typeface="Lexend"/>
                <a:cs typeface="Lexend"/>
                <a:sym typeface="Lexend"/>
              </a:rPr>
              <a:t>And don’t forget to pick up the German handouts!</a:t>
            </a:r>
            <a:endParaRPr sz="1800">
              <a:solidFill>
                <a:schemeClr val="dk2"/>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10"/>
                                        </p:tgtEl>
                                        <p:attrNameLst>
                                          <p:attrName>style.visibility</p:attrName>
                                        </p:attrNameLst>
                                      </p:cBhvr>
                                      <p:to>
                                        <p:strVal val="visible"/>
                                      </p:to>
                                    </p:set>
                                    <p:anim calcmode="lin" valueType="num">
                                      <p:cBhvr additive="base">
                                        <p:cTn id="7" dur="1000"/>
                                        <p:tgtEl>
                                          <p:spTgt spid="510"/>
                                        </p:tgtEl>
                                        <p:attrNameLst>
                                          <p:attrName>ppt_w</p:attrName>
                                        </p:attrNameLst>
                                      </p:cBhvr>
                                      <p:tavLst>
                                        <p:tav tm="0">
                                          <p:val>
                                            <p:strVal val="0"/>
                                          </p:val>
                                        </p:tav>
                                        <p:tav tm="100000">
                                          <p:val>
                                            <p:strVal val="#ppt_w"/>
                                          </p:val>
                                        </p:tav>
                                      </p:tavLst>
                                    </p:anim>
                                    <p:anim calcmode="lin" valueType="num">
                                      <p:cBhvr additive="base">
                                        <p:cTn id="8" dur="1000"/>
                                        <p:tgtEl>
                                          <p:spTgt spid="51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
                                        </p:tgtEl>
                                        <p:attrNameLst>
                                          <p:attrName>style.visibility</p:attrName>
                                        </p:attrNameLst>
                                      </p:cBhvr>
                                      <p:to>
                                        <p:strVal val="visible"/>
                                      </p:to>
                                    </p:set>
                                    <p:anim calcmode="lin" valueType="num">
                                      <p:cBhvr additive="base">
                                        <p:cTn id="13" dur="1000"/>
                                        <p:tgtEl>
                                          <p:spTgt spid="5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1818</Words>
  <Application>Microsoft Office PowerPoint</Application>
  <PresentationFormat>On-screen Show (16:9)</PresentationFormat>
  <Paragraphs>306</Paragraphs>
  <Slides>45</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Lexend</vt:lpstr>
      <vt:lpstr>Arial</vt:lpstr>
      <vt:lpstr>Comic Sans MS</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Tim Wiemers</cp:lastModifiedBy>
  <cp:revision>1</cp:revision>
  <dcterms:modified xsi:type="dcterms:W3CDTF">2026-10-18T01:47:26Z</dcterms:modified>
</cp:coreProperties>
</file>